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29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959E58-FAEF-4EFC-A181-3404EE3FE720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270F0F-7729-4D0C-A9DE-A0AB0BF67C73}">
      <dgm:prSet phldrT="[Text]" custT="1"/>
      <dgm:spPr/>
      <dgm:t>
        <a:bodyPr/>
        <a:lstStyle/>
        <a:p>
          <a:pPr algn="l"/>
          <a:r>
            <a:rPr lang="en-US" sz="2400" dirty="0" smtClean="0"/>
            <a:t>To the School</a:t>
          </a:r>
          <a:endParaRPr lang="en-US" sz="2400" dirty="0"/>
        </a:p>
      </dgm:t>
    </dgm:pt>
    <dgm:pt modelId="{7CC29DEA-BE18-48BE-B804-EF7F9084FAA2}" type="parTrans" cxnId="{EF306A60-963B-4A6B-91FF-1E50EFB8FDAB}">
      <dgm:prSet/>
      <dgm:spPr/>
      <dgm:t>
        <a:bodyPr/>
        <a:lstStyle/>
        <a:p>
          <a:endParaRPr lang="en-US"/>
        </a:p>
      </dgm:t>
    </dgm:pt>
    <dgm:pt modelId="{3580C03D-846F-4771-A20C-3A289BC7917C}" type="sibTrans" cxnId="{EF306A60-963B-4A6B-91FF-1E50EFB8FDAB}">
      <dgm:prSet/>
      <dgm:spPr/>
      <dgm:t>
        <a:bodyPr/>
        <a:lstStyle/>
        <a:p>
          <a:endParaRPr lang="en-US"/>
        </a:p>
      </dgm:t>
    </dgm:pt>
    <dgm:pt modelId="{B9C6D532-C983-4AB0-89B6-9F99BD1401DD}">
      <dgm:prSet phldrT="[Text]" custT="1"/>
      <dgm:spPr/>
      <dgm:t>
        <a:bodyPr/>
        <a:lstStyle/>
        <a:p>
          <a:r>
            <a:rPr lang="en-US" sz="2400" dirty="0" smtClean="0"/>
            <a:t>Clarify standards intent and interpretation within mission context</a:t>
          </a:r>
          <a:endParaRPr lang="en-US" sz="2400" dirty="0"/>
        </a:p>
      </dgm:t>
    </dgm:pt>
    <dgm:pt modelId="{B68B3573-1C46-4E91-A760-581F31E60A50}" type="parTrans" cxnId="{3D9DA15F-5681-4412-88DD-7FEA9D13D7F6}">
      <dgm:prSet/>
      <dgm:spPr/>
      <dgm:t>
        <a:bodyPr/>
        <a:lstStyle/>
        <a:p>
          <a:endParaRPr lang="en-US"/>
        </a:p>
      </dgm:t>
    </dgm:pt>
    <dgm:pt modelId="{228CCA0F-C5F3-40D0-899B-BF00EB27F1BA}" type="sibTrans" cxnId="{3D9DA15F-5681-4412-88DD-7FEA9D13D7F6}">
      <dgm:prSet/>
      <dgm:spPr/>
      <dgm:t>
        <a:bodyPr/>
        <a:lstStyle/>
        <a:p>
          <a:endParaRPr lang="en-US"/>
        </a:p>
      </dgm:t>
    </dgm:pt>
    <dgm:pt modelId="{7505DC94-81EB-4867-98E3-004707D7D638}">
      <dgm:prSet phldrT="[Text]" custT="1"/>
      <dgm:spPr/>
      <dgm:t>
        <a:bodyPr/>
        <a:lstStyle/>
        <a:p>
          <a:pPr algn="l"/>
          <a:r>
            <a:rPr lang="en-US" sz="2400" dirty="0" smtClean="0"/>
            <a:t>To AACSB</a:t>
          </a:r>
          <a:endParaRPr lang="en-US" sz="2400" dirty="0"/>
        </a:p>
      </dgm:t>
    </dgm:pt>
    <dgm:pt modelId="{76A7A14E-E648-483D-8EE5-14E703DFB0DA}" type="parTrans" cxnId="{9A89BDF9-71C9-4031-BA89-2CBFF3C54F49}">
      <dgm:prSet/>
      <dgm:spPr/>
      <dgm:t>
        <a:bodyPr/>
        <a:lstStyle/>
        <a:p>
          <a:endParaRPr lang="en-US"/>
        </a:p>
      </dgm:t>
    </dgm:pt>
    <dgm:pt modelId="{82BD789E-0075-437F-BF86-842ED658BBA4}" type="sibTrans" cxnId="{9A89BDF9-71C9-4031-BA89-2CBFF3C54F49}">
      <dgm:prSet/>
      <dgm:spPr/>
      <dgm:t>
        <a:bodyPr/>
        <a:lstStyle/>
        <a:p>
          <a:endParaRPr lang="en-US"/>
        </a:p>
      </dgm:t>
    </dgm:pt>
    <dgm:pt modelId="{31D5294E-02F4-443E-A74A-2B8248AA5C3C}">
      <dgm:prSet phldrT="[Text]" custT="1"/>
      <dgm:spPr/>
      <dgm:t>
        <a:bodyPr/>
        <a:lstStyle/>
        <a:p>
          <a:r>
            <a:rPr lang="en-US" sz="2400" dirty="0" smtClean="0"/>
            <a:t>Consult with AACSB and identify significant problems in the process</a:t>
          </a:r>
          <a:endParaRPr lang="en-US" sz="2400" dirty="0"/>
        </a:p>
      </dgm:t>
    </dgm:pt>
    <dgm:pt modelId="{54806201-DCC3-41B7-86A5-1F75FA6F81C6}" type="parTrans" cxnId="{4C465661-95F2-4C6B-A1A2-899C93138110}">
      <dgm:prSet/>
      <dgm:spPr/>
      <dgm:t>
        <a:bodyPr/>
        <a:lstStyle/>
        <a:p>
          <a:endParaRPr lang="en-US"/>
        </a:p>
      </dgm:t>
    </dgm:pt>
    <dgm:pt modelId="{BF278FCC-DCA1-4388-A214-B0238DEE349A}" type="sibTrans" cxnId="{4C465661-95F2-4C6B-A1A2-899C93138110}">
      <dgm:prSet/>
      <dgm:spPr/>
      <dgm:t>
        <a:bodyPr/>
        <a:lstStyle/>
        <a:p>
          <a:endParaRPr lang="en-US"/>
        </a:p>
      </dgm:t>
    </dgm:pt>
    <dgm:pt modelId="{91498165-1BB0-4193-9935-13F0FFB2D067}">
      <dgm:prSet phldrT="[Text]" custT="1"/>
      <dgm:spPr/>
      <dgm:t>
        <a:bodyPr/>
        <a:lstStyle/>
        <a:p>
          <a:r>
            <a:rPr lang="en-US" sz="2400" dirty="0" smtClean="0"/>
            <a:t>Be available regularly</a:t>
          </a:r>
          <a:endParaRPr lang="en-US" sz="2400" dirty="0"/>
        </a:p>
      </dgm:t>
    </dgm:pt>
    <dgm:pt modelId="{E9D76CB3-D6E0-4DC2-89E3-6E1BF2A39D14}" type="parTrans" cxnId="{7999DB84-13FF-44E9-9493-4C2B7E766DE4}">
      <dgm:prSet/>
      <dgm:spPr/>
      <dgm:t>
        <a:bodyPr/>
        <a:lstStyle/>
        <a:p>
          <a:endParaRPr lang="en-US"/>
        </a:p>
      </dgm:t>
    </dgm:pt>
    <dgm:pt modelId="{77E7887F-D549-4687-8910-239ECD2BDEC0}" type="sibTrans" cxnId="{7999DB84-13FF-44E9-9493-4C2B7E766DE4}">
      <dgm:prSet/>
      <dgm:spPr/>
      <dgm:t>
        <a:bodyPr/>
        <a:lstStyle/>
        <a:p>
          <a:endParaRPr lang="en-US"/>
        </a:p>
      </dgm:t>
    </dgm:pt>
    <dgm:pt modelId="{E31FAFFD-7B23-427A-8360-4190B1DB8275}">
      <dgm:prSet phldrT="[Text]" custT="1"/>
      <dgm:spPr/>
      <dgm:t>
        <a:bodyPr/>
        <a:lstStyle/>
        <a:p>
          <a:r>
            <a:rPr lang="en-US" sz="2400" dirty="0" smtClean="0"/>
            <a:t>Visit the School and provide feedback</a:t>
          </a:r>
          <a:endParaRPr lang="en-US" sz="2400" dirty="0"/>
        </a:p>
      </dgm:t>
    </dgm:pt>
    <dgm:pt modelId="{6484B6B4-D8BE-449D-B37B-FEC443037BF5}" type="parTrans" cxnId="{7C943514-D0A6-4EA4-A8BA-E05CB4442359}">
      <dgm:prSet/>
      <dgm:spPr/>
      <dgm:t>
        <a:bodyPr/>
        <a:lstStyle/>
        <a:p>
          <a:endParaRPr lang="en-US"/>
        </a:p>
      </dgm:t>
    </dgm:pt>
    <dgm:pt modelId="{1C1A1591-C0D2-4D8E-A714-7020BDE1AB12}" type="sibTrans" cxnId="{7C943514-D0A6-4EA4-A8BA-E05CB4442359}">
      <dgm:prSet/>
      <dgm:spPr/>
      <dgm:t>
        <a:bodyPr/>
        <a:lstStyle/>
        <a:p>
          <a:endParaRPr lang="en-US"/>
        </a:p>
      </dgm:t>
    </dgm:pt>
    <dgm:pt modelId="{F802CC3B-06A9-40AD-997B-69E7150C9B16}">
      <dgm:prSet phldrT="[Text]" custT="1"/>
      <dgm:spPr/>
      <dgm:t>
        <a:bodyPr/>
        <a:lstStyle/>
        <a:p>
          <a:r>
            <a:rPr lang="en-US" sz="2400" dirty="0" smtClean="0"/>
            <a:t>Be encouraging, honest, and realistic</a:t>
          </a:r>
          <a:endParaRPr lang="en-US" sz="2400" dirty="0"/>
        </a:p>
      </dgm:t>
    </dgm:pt>
    <dgm:pt modelId="{94746A68-C71B-45EC-B9D3-7EFB9EE973FD}" type="parTrans" cxnId="{3143473B-9F56-43A6-AC7D-99979B0E7862}">
      <dgm:prSet/>
      <dgm:spPr/>
      <dgm:t>
        <a:bodyPr/>
        <a:lstStyle/>
        <a:p>
          <a:endParaRPr lang="en-US"/>
        </a:p>
      </dgm:t>
    </dgm:pt>
    <dgm:pt modelId="{C7E496BE-A5F6-4C89-9283-FB32B412431A}" type="sibTrans" cxnId="{3143473B-9F56-43A6-AC7D-99979B0E7862}">
      <dgm:prSet/>
      <dgm:spPr/>
      <dgm:t>
        <a:bodyPr/>
        <a:lstStyle/>
        <a:p>
          <a:endParaRPr lang="en-US"/>
        </a:p>
      </dgm:t>
    </dgm:pt>
    <dgm:pt modelId="{7592B753-5152-4C5D-A938-55B38AFD38AA}">
      <dgm:prSet phldrT="[Text]" custT="1"/>
      <dgm:spPr/>
      <dgm:t>
        <a:bodyPr/>
        <a:lstStyle/>
        <a:p>
          <a:r>
            <a:rPr lang="en-US" sz="2400" dirty="0" smtClean="0"/>
            <a:t>Report regularly on progress</a:t>
          </a:r>
          <a:endParaRPr lang="en-US" sz="2400" dirty="0"/>
        </a:p>
      </dgm:t>
    </dgm:pt>
    <dgm:pt modelId="{159738DC-01AF-46CB-A5B0-C9FE185ACE98}" type="parTrans" cxnId="{4CA2A1BB-08E1-4ECE-834E-554DF83296B7}">
      <dgm:prSet/>
      <dgm:spPr/>
      <dgm:t>
        <a:bodyPr/>
        <a:lstStyle/>
        <a:p>
          <a:endParaRPr lang="en-US"/>
        </a:p>
      </dgm:t>
    </dgm:pt>
    <dgm:pt modelId="{D0341A16-1DB4-43D3-8061-1362FBC8EEB8}" type="sibTrans" cxnId="{4CA2A1BB-08E1-4ECE-834E-554DF83296B7}">
      <dgm:prSet/>
      <dgm:spPr/>
      <dgm:t>
        <a:bodyPr/>
        <a:lstStyle/>
        <a:p>
          <a:endParaRPr lang="en-US"/>
        </a:p>
      </dgm:t>
    </dgm:pt>
    <dgm:pt modelId="{FEC77B7C-4042-4833-830F-69758FC7CE7F}">
      <dgm:prSet phldrT="[Text]" custT="1"/>
      <dgm:spPr/>
      <dgm:t>
        <a:bodyPr/>
        <a:lstStyle/>
        <a:p>
          <a:r>
            <a:rPr lang="en-US" sz="2400" dirty="0" smtClean="0"/>
            <a:t>Provide </a:t>
          </a:r>
          <a:r>
            <a:rPr lang="en-US" sz="2400" dirty="0" err="1" smtClean="0"/>
            <a:t>iSER</a:t>
          </a:r>
          <a:r>
            <a:rPr lang="en-US" sz="2400" dirty="0" smtClean="0"/>
            <a:t> critique &amp; recommendation on acceptance</a:t>
          </a:r>
          <a:endParaRPr lang="en-US" sz="2400" dirty="0"/>
        </a:p>
      </dgm:t>
    </dgm:pt>
    <dgm:pt modelId="{5735F8DC-A098-4401-BD5A-ED6511CE4E0C}" type="parTrans" cxnId="{87BB535D-4356-4960-87B4-F8444BD30F44}">
      <dgm:prSet/>
      <dgm:spPr/>
      <dgm:t>
        <a:bodyPr/>
        <a:lstStyle/>
        <a:p>
          <a:endParaRPr lang="en-US"/>
        </a:p>
      </dgm:t>
    </dgm:pt>
    <dgm:pt modelId="{04228C58-B561-46A2-9DDF-B8F04867F4D8}" type="sibTrans" cxnId="{87BB535D-4356-4960-87B4-F8444BD30F44}">
      <dgm:prSet/>
      <dgm:spPr/>
      <dgm:t>
        <a:bodyPr/>
        <a:lstStyle/>
        <a:p>
          <a:endParaRPr lang="en-US"/>
        </a:p>
      </dgm:t>
    </dgm:pt>
    <dgm:pt modelId="{6861D193-77F6-4C07-8A69-A0A10DB131D3}" type="pres">
      <dgm:prSet presAssocID="{B0959E58-FAEF-4EFC-A181-3404EE3FE72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D08ECB-8911-4574-92A7-7E523140843C}" type="pres">
      <dgm:prSet presAssocID="{F8270F0F-7729-4D0C-A9DE-A0AB0BF67C73}" presName="linNode" presStyleCnt="0"/>
      <dgm:spPr/>
    </dgm:pt>
    <dgm:pt modelId="{1C3A1394-6511-448B-838B-5AEF8F1CECE2}" type="pres">
      <dgm:prSet presAssocID="{F8270F0F-7729-4D0C-A9DE-A0AB0BF67C73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995A1E-375B-47B3-88BC-EECD816C49E2}" type="pres">
      <dgm:prSet presAssocID="{F8270F0F-7729-4D0C-A9DE-A0AB0BF67C73}" presName="bracket" presStyleLbl="parChTrans1D1" presStyleIdx="0" presStyleCnt="2"/>
      <dgm:spPr/>
    </dgm:pt>
    <dgm:pt modelId="{3B520A56-38EF-4266-84F0-34F08A8C4A63}" type="pres">
      <dgm:prSet presAssocID="{F8270F0F-7729-4D0C-A9DE-A0AB0BF67C73}" presName="spH" presStyleCnt="0"/>
      <dgm:spPr/>
    </dgm:pt>
    <dgm:pt modelId="{17FEA18E-D7D2-4219-BB86-948A4B2CCDC6}" type="pres">
      <dgm:prSet presAssocID="{F8270F0F-7729-4D0C-A9DE-A0AB0BF67C73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07FB0F-29B9-4000-B185-997DD1ECE3E5}" type="pres">
      <dgm:prSet presAssocID="{3580C03D-846F-4771-A20C-3A289BC7917C}" presName="spV" presStyleCnt="0"/>
      <dgm:spPr/>
    </dgm:pt>
    <dgm:pt modelId="{E5A27FD9-6DDA-444D-9550-45F4B603E4EC}" type="pres">
      <dgm:prSet presAssocID="{7505DC94-81EB-4867-98E3-004707D7D638}" presName="linNode" presStyleCnt="0"/>
      <dgm:spPr/>
    </dgm:pt>
    <dgm:pt modelId="{E38D92EF-4E65-4432-AF8B-B3C8D90E4D12}" type="pres">
      <dgm:prSet presAssocID="{7505DC94-81EB-4867-98E3-004707D7D638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C21490-477F-476C-A693-431EEE410B5F}" type="pres">
      <dgm:prSet presAssocID="{7505DC94-81EB-4867-98E3-004707D7D638}" presName="bracket" presStyleLbl="parChTrans1D1" presStyleIdx="1" presStyleCnt="2"/>
      <dgm:spPr/>
    </dgm:pt>
    <dgm:pt modelId="{229E5856-156E-4A9E-99DF-11429765E7D2}" type="pres">
      <dgm:prSet presAssocID="{7505DC94-81EB-4867-98E3-004707D7D638}" presName="spH" presStyleCnt="0"/>
      <dgm:spPr/>
    </dgm:pt>
    <dgm:pt modelId="{2792A3BC-D332-4699-86B7-E2F2D58E19A7}" type="pres">
      <dgm:prSet presAssocID="{7505DC94-81EB-4867-98E3-004707D7D638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38127B-714E-4EC9-9E20-CB433496A6C9}" type="presOf" srcId="{F8270F0F-7729-4D0C-A9DE-A0AB0BF67C73}" destId="{1C3A1394-6511-448B-838B-5AEF8F1CECE2}" srcOrd="0" destOrd="0" presId="urn:diagrams.loki3.com/BracketList"/>
    <dgm:cxn modelId="{A518FED8-187F-44F9-80D0-484727F701FB}" type="presOf" srcId="{FEC77B7C-4042-4833-830F-69758FC7CE7F}" destId="{2792A3BC-D332-4699-86B7-E2F2D58E19A7}" srcOrd="0" destOrd="2" presId="urn:diagrams.loki3.com/BracketList"/>
    <dgm:cxn modelId="{4CDDB79C-B2EB-41DB-89D7-E7B97A213B28}" type="presOf" srcId="{91498165-1BB0-4193-9935-13F0FFB2D067}" destId="{17FEA18E-D7D2-4219-BB86-948A4B2CCDC6}" srcOrd="0" destOrd="1" presId="urn:diagrams.loki3.com/BracketList"/>
    <dgm:cxn modelId="{CF5AF4B6-F602-4DF7-AC90-3243AB577536}" type="presOf" srcId="{B9C6D532-C983-4AB0-89B6-9F99BD1401DD}" destId="{17FEA18E-D7D2-4219-BB86-948A4B2CCDC6}" srcOrd="0" destOrd="0" presId="urn:diagrams.loki3.com/BracketList"/>
    <dgm:cxn modelId="{3D9DA15F-5681-4412-88DD-7FEA9D13D7F6}" srcId="{F8270F0F-7729-4D0C-A9DE-A0AB0BF67C73}" destId="{B9C6D532-C983-4AB0-89B6-9F99BD1401DD}" srcOrd="0" destOrd="0" parTransId="{B68B3573-1C46-4E91-A760-581F31E60A50}" sibTransId="{228CCA0F-C5F3-40D0-899B-BF00EB27F1BA}"/>
    <dgm:cxn modelId="{1FEFA201-5329-46EC-9037-06E2CA799BA8}" type="presOf" srcId="{7505DC94-81EB-4867-98E3-004707D7D638}" destId="{E38D92EF-4E65-4432-AF8B-B3C8D90E4D12}" srcOrd="0" destOrd="0" presId="urn:diagrams.loki3.com/BracketList"/>
    <dgm:cxn modelId="{4CA2A1BB-08E1-4ECE-834E-554DF83296B7}" srcId="{7505DC94-81EB-4867-98E3-004707D7D638}" destId="{7592B753-5152-4C5D-A938-55B38AFD38AA}" srcOrd="1" destOrd="0" parTransId="{159738DC-01AF-46CB-A5B0-C9FE185ACE98}" sibTransId="{D0341A16-1DB4-43D3-8061-1362FBC8EEB8}"/>
    <dgm:cxn modelId="{3143473B-9F56-43A6-AC7D-99979B0E7862}" srcId="{F8270F0F-7729-4D0C-A9DE-A0AB0BF67C73}" destId="{F802CC3B-06A9-40AD-997B-69E7150C9B16}" srcOrd="3" destOrd="0" parTransId="{94746A68-C71B-45EC-B9D3-7EFB9EE973FD}" sibTransId="{C7E496BE-A5F6-4C89-9283-FB32B412431A}"/>
    <dgm:cxn modelId="{87BB535D-4356-4960-87B4-F8444BD30F44}" srcId="{7505DC94-81EB-4867-98E3-004707D7D638}" destId="{FEC77B7C-4042-4833-830F-69758FC7CE7F}" srcOrd="2" destOrd="0" parTransId="{5735F8DC-A098-4401-BD5A-ED6511CE4E0C}" sibTransId="{04228C58-B561-46A2-9DDF-B8F04867F4D8}"/>
    <dgm:cxn modelId="{C590813A-CBF5-4D75-85E9-51D65D8F3605}" type="presOf" srcId="{31D5294E-02F4-443E-A74A-2B8248AA5C3C}" destId="{2792A3BC-D332-4699-86B7-E2F2D58E19A7}" srcOrd="0" destOrd="0" presId="urn:diagrams.loki3.com/BracketList"/>
    <dgm:cxn modelId="{62456C51-34FF-42E3-9A55-5DBA4E316555}" type="presOf" srcId="{F802CC3B-06A9-40AD-997B-69E7150C9B16}" destId="{17FEA18E-D7D2-4219-BB86-948A4B2CCDC6}" srcOrd="0" destOrd="3" presId="urn:diagrams.loki3.com/BracketList"/>
    <dgm:cxn modelId="{419CF1AC-FCD7-4121-92C6-DCBC4EC88A2F}" type="presOf" srcId="{7592B753-5152-4C5D-A938-55B38AFD38AA}" destId="{2792A3BC-D332-4699-86B7-E2F2D58E19A7}" srcOrd="0" destOrd="1" presId="urn:diagrams.loki3.com/BracketList"/>
    <dgm:cxn modelId="{9A89BDF9-71C9-4031-BA89-2CBFF3C54F49}" srcId="{B0959E58-FAEF-4EFC-A181-3404EE3FE720}" destId="{7505DC94-81EB-4867-98E3-004707D7D638}" srcOrd="1" destOrd="0" parTransId="{76A7A14E-E648-483D-8EE5-14E703DFB0DA}" sibTransId="{82BD789E-0075-437F-BF86-842ED658BBA4}"/>
    <dgm:cxn modelId="{EF306A60-963B-4A6B-91FF-1E50EFB8FDAB}" srcId="{B0959E58-FAEF-4EFC-A181-3404EE3FE720}" destId="{F8270F0F-7729-4D0C-A9DE-A0AB0BF67C73}" srcOrd="0" destOrd="0" parTransId="{7CC29DEA-BE18-48BE-B804-EF7F9084FAA2}" sibTransId="{3580C03D-846F-4771-A20C-3A289BC7917C}"/>
    <dgm:cxn modelId="{7999DB84-13FF-44E9-9493-4C2B7E766DE4}" srcId="{F8270F0F-7729-4D0C-A9DE-A0AB0BF67C73}" destId="{91498165-1BB0-4193-9935-13F0FFB2D067}" srcOrd="1" destOrd="0" parTransId="{E9D76CB3-D6E0-4DC2-89E3-6E1BF2A39D14}" sibTransId="{77E7887F-D549-4687-8910-239ECD2BDEC0}"/>
    <dgm:cxn modelId="{4C465661-95F2-4C6B-A1A2-899C93138110}" srcId="{7505DC94-81EB-4867-98E3-004707D7D638}" destId="{31D5294E-02F4-443E-A74A-2B8248AA5C3C}" srcOrd="0" destOrd="0" parTransId="{54806201-DCC3-41B7-86A5-1F75FA6F81C6}" sibTransId="{BF278FCC-DCA1-4388-A214-B0238DEE349A}"/>
    <dgm:cxn modelId="{2A28B74F-18DB-46BF-BA0C-064E1C780392}" type="presOf" srcId="{B0959E58-FAEF-4EFC-A181-3404EE3FE720}" destId="{6861D193-77F6-4C07-8A69-A0A10DB131D3}" srcOrd="0" destOrd="0" presId="urn:diagrams.loki3.com/BracketList"/>
    <dgm:cxn modelId="{23D08B3B-B4C7-45EA-9AE8-CBCA6ED129C8}" type="presOf" srcId="{E31FAFFD-7B23-427A-8360-4190B1DB8275}" destId="{17FEA18E-D7D2-4219-BB86-948A4B2CCDC6}" srcOrd="0" destOrd="2" presId="urn:diagrams.loki3.com/BracketList"/>
    <dgm:cxn modelId="{7C943514-D0A6-4EA4-A8BA-E05CB4442359}" srcId="{F8270F0F-7729-4D0C-A9DE-A0AB0BF67C73}" destId="{E31FAFFD-7B23-427A-8360-4190B1DB8275}" srcOrd="2" destOrd="0" parTransId="{6484B6B4-D8BE-449D-B37B-FEC443037BF5}" sibTransId="{1C1A1591-C0D2-4D8E-A714-7020BDE1AB12}"/>
    <dgm:cxn modelId="{702D3AD5-1599-4276-9FCF-03833A76A5DA}" type="presParOf" srcId="{6861D193-77F6-4C07-8A69-A0A10DB131D3}" destId="{33D08ECB-8911-4574-92A7-7E523140843C}" srcOrd="0" destOrd="0" presId="urn:diagrams.loki3.com/BracketList"/>
    <dgm:cxn modelId="{54EBBD8B-916C-4C77-8ED7-6F694C1E3D70}" type="presParOf" srcId="{33D08ECB-8911-4574-92A7-7E523140843C}" destId="{1C3A1394-6511-448B-838B-5AEF8F1CECE2}" srcOrd="0" destOrd="0" presId="urn:diagrams.loki3.com/BracketList"/>
    <dgm:cxn modelId="{9C8A9617-89B6-45FC-816A-C202340885B5}" type="presParOf" srcId="{33D08ECB-8911-4574-92A7-7E523140843C}" destId="{76995A1E-375B-47B3-88BC-EECD816C49E2}" srcOrd="1" destOrd="0" presId="urn:diagrams.loki3.com/BracketList"/>
    <dgm:cxn modelId="{25E59FA8-19F6-4776-B2BC-5DE2003C1FF5}" type="presParOf" srcId="{33D08ECB-8911-4574-92A7-7E523140843C}" destId="{3B520A56-38EF-4266-84F0-34F08A8C4A63}" srcOrd="2" destOrd="0" presId="urn:diagrams.loki3.com/BracketList"/>
    <dgm:cxn modelId="{4AA9027A-CA83-4046-8E30-56F63E7EADC2}" type="presParOf" srcId="{33D08ECB-8911-4574-92A7-7E523140843C}" destId="{17FEA18E-D7D2-4219-BB86-948A4B2CCDC6}" srcOrd="3" destOrd="0" presId="urn:diagrams.loki3.com/BracketList"/>
    <dgm:cxn modelId="{05C0E13C-45AA-456D-AD4E-84D3120D601C}" type="presParOf" srcId="{6861D193-77F6-4C07-8A69-A0A10DB131D3}" destId="{AD07FB0F-29B9-4000-B185-997DD1ECE3E5}" srcOrd="1" destOrd="0" presId="urn:diagrams.loki3.com/BracketList"/>
    <dgm:cxn modelId="{6329FFF8-95AD-4C43-A970-6CAF1F47BB22}" type="presParOf" srcId="{6861D193-77F6-4C07-8A69-A0A10DB131D3}" destId="{E5A27FD9-6DDA-444D-9550-45F4B603E4EC}" srcOrd="2" destOrd="0" presId="urn:diagrams.loki3.com/BracketList"/>
    <dgm:cxn modelId="{BD3FFAEF-B6CA-430C-B78F-85505706CEB4}" type="presParOf" srcId="{E5A27FD9-6DDA-444D-9550-45F4B603E4EC}" destId="{E38D92EF-4E65-4432-AF8B-B3C8D90E4D12}" srcOrd="0" destOrd="0" presId="urn:diagrams.loki3.com/BracketList"/>
    <dgm:cxn modelId="{C1508B01-4AD0-4286-AB1B-5A91725A2733}" type="presParOf" srcId="{E5A27FD9-6DDA-444D-9550-45F4B603E4EC}" destId="{3EC21490-477F-476C-A693-431EEE410B5F}" srcOrd="1" destOrd="0" presId="urn:diagrams.loki3.com/BracketList"/>
    <dgm:cxn modelId="{EDBBE13A-DD56-4425-934D-E4D72826622B}" type="presParOf" srcId="{E5A27FD9-6DDA-444D-9550-45F4B603E4EC}" destId="{229E5856-156E-4A9E-99DF-11429765E7D2}" srcOrd="2" destOrd="0" presId="urn:diagrams.loki3.com/BracketList"/>
    <dgm:cxn modelId="{E9356D41-5357-4CAB-80E1-255477A06285}" type="presParOf" srcId="{E5A27FD9-6DDA-444D-9550-45F4B603E4EC}" destId="{2792A3BC-D332-4699-86B7-E2F2D58E19A7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05/1/2017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05/1/2017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05/1/2017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05/1/2017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rtl="1"/>
            <a:r>
              <a:rPr lang="en-US" dirty="0" smtClean="0"/>
              <a:t>Accreditation Journey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l" rtl="1"/>
            <a:r>
              <a:rPr lang="en-US" sz="2400" b="1" dirty="0" smtClean="0">
                <a:solidFill>
                  <a:srgbClr val="92D050"/>
                </a:solidFill>
              </a:rPr>
              <a:t>Mentor’s Perspective</a:t>
            </a:r>
          </a:p>
          <a:p>
            <a:pPr algn="l" rtl="1"/>
            <a:r>
              <a:rPr lang="en-US" sz="2400" dirty="0" smtClean="0">
                <a:solidFill>
                  <a:srgbClr val="92D050"/>
                </a:solidFill>
              </a:rPr>
              <a:t>Mohamed T. Madi</a:t>
            </a:r>
          </a:p>
          <a:p>
            <a:pPr algn="l" rtl="1"/>
            <a:r>
              <a:rPr lang="en-US" sz="2400" dirty="0" smtClean="0">
                <a:solidFill>
                  <a:srgbClr val="92D050"/>
                </a:solidFill>
              </a:rPr>
              <a:t>Interim Dean, College of Business &amp; Economics, UAEU.</a:t>
            </a:r>
            <a:endParaRPr lang="en-US" sz="2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0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Journey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04" y="1905448"/>
            <a:ext cx="8553202" cy="4701298"/>
          </a:xfrm>
        </p:spPr>
      </p:pic>
    </p:spTree>
    <p:extLst>
      <p:ext uri="{BB962C8B-B14F-4D97-AF65-F5344CB8AC3E}">
        <p14:creationId xmlns:p14="http://schemas.microsoft.com/office/powerpoint/2010/main" val="174355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Mentor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Joins the journey in its early stage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ssigned as soon as the eligibility application is accepted.</a:t>
            </a:r>
          </a:p>
          <a:p>
            <a:r>
              <a:rPr lang="en-US" sz="2800" dirty="0"/>
              <a:t>Appointed by the IAC/AAC </a:t>
            </a:r>
            <a:r>
              <a:rPr lang="en-US" sz="2800" dirty="0" smtClean="0"/>
              <a:t>Chair</a:t>
            </a:r>
          </a:p>
          <a:p>
            <a:r>
              <a:rPr lang="en-US" sz="2800" dirty="0" smtClean="0"/>
              <a:t>If </a:t>
            </a:r>
            <a:r>
              <a:rPr lang="en-US" sz="2800" dirty="0"/>
              <a:t>the school is </a:t>
            </a:r>
            <a:r>
              <a:rPr lang="en-US" sz="2800" dirty="0" smtClean="0"/>
              <a:t>allowed to </a:t>
            </a:r>
            <a:r>
              <a:rPr lang="en-US" sz="2800" dirty="0"/>
              <a:t>move </a:t>
            </a:r>
            <a:r>
              <a:rPr lang="en-US" sz="2800" dirty="0" smtClean="0"/>
              <a:t>directly </a:t>
            </a:r>
            <a:r>
              <a:rPr lang="en-US" sz="2800" dirty="0"/>
              <a:t>to the SER </a:t>
            </a:r>
            <a:r>
              <a:rPr lang="en-US" sz="2800" dirty="0" smtClean="0"/>
              <a:t>stage, no mentor is assigned.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87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Critical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mentor assists the school in 2 phases;</a:t>
            </a:r>
          </a:p>
          <a:p>
            <a:pPr marL="396000">
              <a:buFont typeface="Wingdings" panose="05000000000000000000" pitchFamily="2" charset="2"/>
              <a:buChar char="Ø"/>
            </a:pPr>
            <a:r>
              <a:rPr lang="en-US" sz="2800" dirty="0" smtClean="0"/>
              <a:t>Initial </a:t>
            </a:r>
            <a:r>
              <a:rPr lang="en-US" sz="2800" dirty="0"/>
              <a:t>self evaluation </a:t>
            </a:r>
            <a:r>
              <a:rPr lang="en-US" sz="2800" dirty="0" smtClean="0"/>
              <a:t>report </a:t>
            </a:r>
          </a:p>
          <a:p>
            <a:pPr marL="396000">
              <a:buFont typeface="Wingdings" panose="05000000000000000000" pitchFamily="2" charset="2"/>
              <a:buChar char="Ø"/>
            </a:pPr>
            <a:r>
              <a:rPr lang="en-US" sz="2800" dirty="0" err="1" smtClean="0"/>
              <a:t>iSER</a:t>
            </a:r>
            <a:r>
              <a:rPr lang="en-US" sz="2800" dirty="0" smtClean="0"/>
              <a:t> action implementation/Gap closing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7340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Mentor’s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Help develop a better understanding of the standards among school stakeholders</a:t>
            </a:r>
          </a:p>
          <a:p>
            <a:r>
              <a:rPr lang="en-US" sz="2800" dirty="0" smtClean="0"/>
              <a:t>Advise the School on the self-assessment process and development  of </a:t>
            </a:r>
            <a:r>
              <a:rPr lang="en-US" sz="2800" dirty="0" err="1" smtClean="0"/>
              <a:t>iSER</a:t>
            </a:r>
            <a:endParaRPr lang="en-US" sz="2800" dirty="0" smtClean="0"/>
          </a:p>
          <a:p>
            <a:r>
              <a:rPr lang="en-US" sz="2800" dirty="0" smtClean="0"/>
              <a:t>Stimulate the </a:t>
            </a:r>
            <a:r>
              <a:rPr lang="en-US" sz="2800" dirty="0"/>
              <a:t>School to define its processes, activities, and outcomes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4534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2876860"/>
              </p:ext>
            </p:extLst>
          </p:nvPr>
        </p:nvGraphicFramePr>
        <p:xfrm>
          <a:off x="548117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830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School-Mentor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Mutual sincerity, frankness, and transparency </a:t>
            </a:r>
          </a:p>
          <a:p>
            <a:r>
              <a:rPr lang="en-US" sz="2800" dirty="0" smtClean="0"/>
              <a:t>Mutual respect &amp; responsiveness </a:t>
            </a:r>
          </a:p>
          <a:p>
            <a:r>
              <a:rPr lang="en-US" sz="2800" dirty="0" smtClean="0"/>
              <a:t>Open discussions on strengths &amp; weaknesses</a:t>
            </a:r>
          </a:p>
          <a:p>
            <a:r>
              <a:rPr lang="en-US" sz="2800" dirty="0" smtClean="0"/>
              <a:t>Team spirit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6258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Handoff to the </a:t>
            </a:r>
            <a:r>
              <a:rPr lang="en-US" dirty="0" smtClean="0"/>
              <a:t>PRT </a:t>
            </a:r>
            <a:r>
              <a:rPr lang="en-US" dirty="0"/>
              <a:t>Chair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Mentor’s mission ends when </a:t>
            </a:r>
            <a:r>
              <a:rPr lang="en-US" sz="2800" dirty="0"/>
              <a:t>IAC/AAC </a:t>
            </a:r>
            <a:r>
              <a:rPr lang="en-US" sz="2800" dirty="0" smtClean="0"/>
              <a:t>directs the School to </a:t>
            </a:r>
            <a:r>
              <a:rPr lang="en-US" sz="2800" dirty="0"/>
              <a:t>complete the application for an initial accreditation </a:t>
            </a:r>
            <a:r>
              <a:rPr lang="en-US" sz="2800" dirty="0" smtClean="0"/>
              <a:t>visit.</a:t>
            </a:r>
          </a:p>
          <a:p>
            <a:r>
              <a:rPr lang="en-US" sz="2800" dirty="0" smtClean="0"/>
              <a:t>PRT Chair is appointed</a:t>
            </a:r>
          </a:p>
          <a:p>
            <a:r>
              <a:rPr lang="en-US" sz="2800" dirty="0"/>
              <a:t>The chair replaces the mentor to assist the School with the development of the final SER</a:t>
            </a:r>
          </a:p>
        </p:txBody>
      </p:sp>
    </p:spTree>
    <p:extLst>
      <p:ext uri="{BB962C8B-B14F-4D97-AF65-F5344CB8AC3E}">
        <p14:creationId xmlns:p14="http://schemas.microsoft.com/office/powerpoint/2010/main" val="42648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5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592</TotalTime>
  <Words>237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</vt:lpstr>
      <vt:lpstr>Wingdings 3</vt:lpstr>
      <vt:lpstr>Facet</vt:lpstr>
      <vt:lpstr>Accreditation Journey</vt:lpstr>
      <vt:lpstr>The Journey</vt:lpstr>
      <vt:lpstr>Mentor Assignment</vt:lpstr>
      <vt:lpstr>Two Critical Phases</vt:lpstr>
      <vt:lpstr>Mentor’s Role</vt:lpstr>
      <vt:lpstr>Responsibilities</vt:lpstr>
      <vt:lpstr>School-Mentor Relationship</vt:lpstr>
      <vt:lpstr>Handoff to the PRT Chair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Accreditation Journey</dc:title>
  <dc:creator>Mohamed Madi</dc:creator>
  <cp:lastModifiedBy>Mohamed Madi</cp:lastModifiedBy>
  <cp:revision>22</cp:revision>
  <dcterms:created xsi:type="dcterms:W3CDTF">2016-12-24T06:45:24Z</dcterms:created>
  <dcterms:modified xsi:type="dcterms:W3CDTF">2017-01-05T03:31:52Z</dcterms:modified>
</cp:coreProperties>
</file>