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9" r:id="rId2"/>
    <p:sldId id="525" r:id="rId3"/>
    <p:sldId id="501" r:id="rId4"/>
    <p:sldId id="529" r:id="rId5"/>
    <p:sldId id="510" r:id="rId6"/>
    <p:sldId id="512" r:id="rId7"/>
    <p:sldId id="541" r:id="rId8"/>
    <p:sldId id="573" r:id="rId9"/>
    <p:sldId id="354" r:id="rId10"/>
    <p:sldId id="532" r:id="rId11"/>
    <p:sldId id="533" r:id="rId12"/>
    <p:sldId id="534" r:id="rId13"/>
    <p:sldId id="535" r:id="rId14"/>
    <p:sldId id="268" r:id="rId15"/>
    <p:sldId id="274" r:id="rId16"/>
    <p:sldId id="520" r:id="rId17"/>
    <p:sldId id="521" r:id="rId18"/>
    <p:sldId id="548" r:id="rId19"/>
    <p:sldId id="549" r:id="rId20"/>
    <p:sldId id="547" r:id="rId21"/>
    <p:sldId id="287" r:id="rId22"/>
    <p:sldId id="292" r:id="rId23"/>
    <p:sldId id="554" r:id="rId24"/>
    <p:sldId id="553" r:id="rId25"/>
    <p:sldId id="555" r:id="rId26"/>
    <p:sldId id="558" r:id="rId27"/>
    <p:sldId id="559" r:id="rId28"/>
    <p:sldId id="560" r:id="rId29"/>
    <p:sldId id="561" r:id="rId30"/>
    <p:sldId id="562" r:id="rId31"/>
    <p:sldId id="575" r:id="rId32"/>
    <p:sldId id="576" r:id="rId33"/>
    <p:sldId id="577" r:id="rId34"/>
    <p:sldId id="578" r:id="rId35"/>
    <p:sldId id="579" r:id="rId36"/>
    <p:sldId id="580" r:id="rId37"/>
    <p:sldId id="574" r:id="rId38"/>
    <p:sldId id="567" r:id="rId39"/>
    <p:sldId id="568" r:id="rId40"/>
    <p:sldId id="569" r:id="rId41"/>
    <p:sldId id="565" r:id="rId42"/>
    <p:sldId id="570" r:id="rId43"/>
    <p:sldId id="544" r:id="rId44"/>
    <p:sldId id="57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Renshaw" initials="AR" lastIdx="9" clrIdx="0">
    <p:extLst>
      <p:ext uri="{19B8F6BF-5375-455C-9EA6-DF929625EA0E}">
        <p15:presenceInfo xmlns:p15="http://schemas.microsoft.com/office/powerpoint/2012/main" userId="S-1-5-21-134358401-209276890-1415713722-7861" providerId="AD"/>
      </p:ext>
    </p:extLst>
  </p:cmAuthor>
  <p:cmAuthor id="2" name="Ariel Allen" initials="AA" lastIdx="10" clrIdx="1">
    <p:extLst>
      <p:ext uri="{19B8F6BF-5375-455C-9EA6-DF929625EA0E}">
        <p15:presenceInfo xmlns:p15="http://schemas.microsoft.com/office/powerpoint/2012/main" userId="S-1-5-21-134358401-209276890-1415713722-10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7D4"/>
    <a:srgbClr val="006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011" autoAdjust="0"/>
    <p:restoredTop sz="78114" autoAdjust="0"/>
  </p:normalViewPr>
  <p:slideViewPr>
    <p:cSldViewPr snapToGrid="0">
      <p:cViewPr varScale="1">
        <p:scale>
          <a:sx n="69" d="100"/>
          <a:sy n="69" d="100"/>
        </p:scale>
        <p:origin x="1334" y="7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EFECA-77A2-4477-9FBC-B1080FF6469E}" type="datetimeFigureOut">
              <a:rPr lang="en-US" smtClean="0"/>
              <a:t>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80BA0-CA8F-4C4F-A1DA-93686E70442B}" type="slidenum">
              <a:rPr lang="en-US" smtClean="0"/>
              <a:t>‹#›</a:t>
            </a:fld>
            <a:endParaRPr lang="en-US"/>
          </a:p>
        </p:txBody>
      </p:sp>
    </p:spTree>
    <p:extLst>
      <p:ext uri="{BB962C8B-B14F-4D97-AF65-F5344CB8AC3E}">
        <p14:creationId xmlns:p14="http://schemas.microsoft.com/office/powerpoint/2010/main" val="3314182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1</a:t>
            </a:fld>
            <a:endParaRPr lang="en-US"/>
          </a:p>
        </p:txBody>
      </p:sp>
    </p:spTree>
    <p:extLst>
      <p:ext uri="{BB962C8B-B14F-4D97-AF65-F5344CB8AC3E}">
        <p14:creationId xmlns:p14="http://schemas.microsoft.com/office/powerpoint/2010/main" val="88967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6925" y="263525"/>
            <a:ext cx="2343150" cy="1757363"/>
          </a:xfrm>
        </p:spPr>
      </p:sp>
      <p:sp>
        <p:nvSpPr>
          <p:cNvPr id="3" name="Notes Placeholder 2"/>
          <p:cNvSpPr>
            <a:spLocks noGrp="1"/>
          </p:cNvSpPr>
          <p:nvPr>
            <p:ph type="body" idx="1"/>
          </p:nvPr>
        </p:nvSpPr>
        <p:spPr>
          <a:xfrm>
            <a:off x="685800" y="2190750"/>
            <a:ext cx="5486400" cy="3600450"/>
          </a:xfrm>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200" b="1" i="1" kern="1200" dirty="0" smtClean="0">
                <a:solidFill>
                  <a:srgbClr val="7030A0"/>
                </a:solidFill>
                <a:effectLst/>
                <a:latin typeface="+mn-lt"/>
                <a:ea typeface="+mn-ea"/>
                <a:cs typeface="+mn-cs"/>
              </a:rPr>
              <a:t>VISUALS: </a:t>
            </a:r>
            <a:r>
              <a:rPr lang="en-US" b="1" i="1" dirty="0" smtClean="0">
                <a:solidFill>
                  <a:srgbClr val="7030A0"/>
                </a:solidFill>
              </a:rPr>
              <a:t>Automatic motion included in slide</a:t>
            </a:r>
            <a:r>
              <a:rPr lang="en-US" b="1" i="1" baseline="0" dirty="0" smtClean="0">
                <a:solidFill>
                  <a:srgbClr val="7030A0"/>
                </a:solidFill>
              </a:rPr>
              <a:t> to feature icons depicting potential outcomes.</a:t>
            </a:r>
            <a:endParaRPr lang="en-US" sz="1200" b="1" kern="1200" dirty="0" smtClean="0">
              <a:solidFill>
                <a:srgbClr val="7030A0"/>
              </a:solidFill>
              <a:effectLst/>
            </a:endParaRPr>
          </a:p>
          <a:p>
            <a:pPr lvl="0" hangingPunct="0"/>
            <a:endParaRPr lang="en-US" sz="1200" b="1" kern="1200" dirty="0" smtClean="0">
              <a:solidFill>
                <a:schemeClr val="tx1"/>
              </a:solidFill>
              <a:effectLst/>
              <a:latin typeface="+mn-lt"/>
              <a:ea typeface="+mn-ea"/>
              <a:cs typeface="+mn-cs"/>
            </a:endParaRPr>
          </a:p>
          <a:p>
            <a:pPr lvl="0" hangingPunct="0"/>
            <a:r>
              <a:rPr lang="en-US" sz="1300" b="1" kern="1200" dirty="0" smtClean="0">
                <a:solidFill>
                  <a:schemeClr val="tx1"/>
                </a:solidFill>
                <a:effectLst/>
              </a:rPr>
              <a:t>What</a:t>
            </a:r>
            <a:r>
              <a:rPr lang="en-US" sz="1300" b="1" kern="1200" baseline="0" dirty="0" smtClean="0">
                <a:solidFill>
                  <a:schemeClr val="tx1"/>
                </a:solidFill>
                <a:effectLst/>
              </a:rPr>
              <a:t> Does Success Look Like?</a:t>
            </a:r>
            <a:endParaRPr lang="en-US" sz="1300" b="1" kern="1200" dirty="0" smtClean="0">
              <a:solidFill>
                <a:schemeClr val="tx1"/>
              </a:solidFill>
              <a:effectLst/>
            </a:endParaRPr>
          </a:p>
          <a:p>
            <a:pPr lvl="0" hangingPunct="0"/>
            <a:endParaRPr lang="en-US" sz="1300" b="1" kern="1200" dirty="0" smtClean="0">
              <a:solidFill>
                <a:schemeClr val="tx1"/>
              </a:solidFill>
              <a:effectLst/>
            </a:endParaRPr>
          </a:p>
          <a:p>
            <a:pPr lvl="0" hangingPunct="0"/>
            <a:r>
              <a:rPr lang="en-US" sz="1300" b="1" kern="1200" dirty="0" smtClean="0">
                <a:solidFill>
                  <a:schemeClr val="tx1"/>
                </a:solidFill>
                <a:effectLst/>
              </a:rPr>
              <a:t>We’ll see school segmentation and differentiation aligned with increasingly diverse models of organization.</a:t>
            </a:r>
          </a:p>
          <a:p>
            <a:pPr lvl="0" hangingPunct="0"/>
            <a:endParaRPr lang="en-US" sz="1300" kern="1200" dirty="0" smtClean="0">
              <a:solidFill>
                <a:schemeClr val="tx1"/>
              </a:solidFill>
              <a:effectLst/>
            </a:endParaRPr>
          </a:p>
          <a:p>
            <a:pPr marL="628650" lvl="1" indent="-171450" hangingPunct="0">
              <a:buFont typeface="Arial" panose="020B0604020202020204" pitchFamily="34" charset="0"/>
              <a:buChar char="•"/>
            </a:pPr>
            <a:r>
              <a:rPr lang="en-US" sz="1300" kern="1200" dirty="0" smtClean="0">
                <a:solidFill>
                  <a:schemeClr val="tx1"/>
                </a:solidFill>
                <a:effectLst/>
              </a:rPr>
              <a:t>Schools will be experimenting with different models for faculty and staffing, education and credentialing, and funding, until they find the best match for the diversity in </a:t>
            </a:r>
            <a:r>
              <a:rPr lang="en-US" sz="1300" b="1" kern="1200" dirty="0" smtClean="0">
                <a:solidFill>
                  <a:schemeClr val="tx1"/>
                </a:solidFill>
                <a:effectLst/>
              </a:rPr>
              <a:t>their</a:t>
            </a:r>
            <a:r>
              <a:rPr lang="en-US" sz="1300" kern="1200" dirty="0" smtClean="0">
                <a:solidFill>
                  <a:schemeClr val="tx1"/>
                </a:solidFill>
                <a:effectLst/>
              </a:rPr>
              <a:t> community.</a:t>
            </a:r>
          </a:p>
          <a:p>
            <a:pPr marL="628650" lvl="1" indent="-171450" hangingPunct="0">
              <a:buFont typeface="Arial" panose="020B0604020202020204" pitchFamily="34" charset="0"/>
              <a:buChar char="•"/>
            </a:pPr>
            <a:r>
              <a:rPr lang="en-US" sz="1300" kern="1200" dirty="0" smtClean="0">
                <a:solidFill>
                  <a:schemeClr val="tx1"/>
                </a:solidFill>
                <a:effectLst/>
              </a:rPr>
              <a:t>We’ll see deeper collaboration with disciplines inside and outside of business.</a:t>
            </a:r>
          </a:p>
          <a:p>
            <a:pPr marL="628650" lvl="1" indent="-171450" hangingPunct="0">
              <a:buFont typeface="Arial" panose="020B0604020202020204" pitchFamily="34" charset="0"/>
              <a:buChar char="•"/>
            </a:pPr>
            <a:r>
              <a:rPr lang="en-US" sz="1300" kern="1200" dirty="0" smtClean="0">
                <a:solidFill>
                  <a:schemeClr val="tx1"/>
                </a:solidFill>
                <a:effectLst/>
              </a:rPr>
              <a:t>We’ll witness a changing </a:t>
            </a:r>
            <a:r>
              <a:rPr lang="en-US" sz="1300" b="1" kern="1200" dirty="0" smtClean="0">
                <a:solidFill>
                  <a:schemeClr val="tx1"/>
                </a:solidFill>
                <a:effectLst/>
              </a:rPr>
              <a:t>definition</a:t>
            </a:r>
            <a:r>
              <a:rPr lang="en-US" sz="1300" kern="1200" dirty="0" smtClean="0">
                <a:solidFill>
                  <a:schemeClr val="tx1"/>
                </a:solidFill>
                <a:effectLst/>
              </a:rPr>
              <a:t> of what a business school </a:t>
            </a:r>
            <a:r>
              <a:rPr lang="en-US" sz="1300" b="1" kern="1200" dirty="0" smtClean="0">
                <a:solidFill>
                  <a:schemeClr val="tx1"/>
                </a:solidFill>
                <a:effectLst/>
              </a:rPr>
              <a:t>is</a:t>
            </a:r>
            <a:r>
              <a:rPr lang="en-US" sz="1300" kern="1200" dirty="0" smtClean="0">
                <a:solidFill>
                  <a:schemeClr val="tx1"/>
                </a:solidFill>
                <a:effectLst/>
              </a:rPr>
              <a:t>—and changes in how the world interacts with us.</a:t>
            </a:r>
          </a:p>
          <a:p>
            <a:pPr marL="0" indent="0" hangingPunct="0">
              <a:buFont typeface="Arial" panose="020B0604020202020204" pitchFamily="34" charset="0"/>
              <a:buNone/>
            </a:pPr>
            <a:endParaRPr lang="en-US" sz="1300" kern="1200" dirty="0" smtClean="0">
              <a:solidFill>
                <a:schemeClr val="tx1"/>
              </a:solidFill>
              <a:effectLst/>
            </a:endParaRPr>
          </a:p>
          <a:p>
            <a:pPr lvl="0" hangingPunct="0"/>
            <a:r>
              <a:rPr lang="en-US" sz="1300" b="1" kern="1200" dirty="0" smtClean="0">
                <a:solidFill>
                  <a:schemeClr val="tx1"/>
                </a:solidFill>
                <a:effectLst/>
              </a:rPr>
              <a:t>We’ll see new metrics for business school impact and success.</a:t>
            </a:r>
            <a:endParaRPr lang="en-US" sz="1300" kern="1200" dirty="0" smtClean="0">
              <a:solidFill>
                <a:schemeClr val="tx1"/>
              </a:solidFill>
              <a:effectLst/>
            </a:endParaRPr>
          </a:p>
          <a:p>
            <a:pPr hangingPunct="0"/>
            <a:r>
              <a:rPr lang="en-US" sz="1300" kern="1200" dirty="0" smtClean="0">
                <a:solidFill>
                  <a:schemeClr val="tx1"/>
                </a:solidFill>
                <a:effectLst/>
              </a:rPr>
              <a:t> </a:t>
            </a:r>
          </a:p>
          <a:p>
            <a:pPr marL="628650" lvl="1" indent="-171450" hangingPunct="0">
              <a:buFont typeface="Arial" panose="020B0604020202020204" pitchFamily="34" charset="0"/>
              <a:buChar char="•"/>
            </a:pPr>
            <a:r>
              <a:rPr lang="en-US" sz="1300" kern="1200" dirty="0" smtClean="0">
                <a:solidFill>
                  <a:schemeClr val="tx1"/>
                </a:solidFill>
                <a:effectLst/>
              </a:rPr>
              <a:t>We’ll move beyond graduate salaries to measure jobs created, businesses started and more.</a:t>
            </a:r>
          </a:p>
          <a:p>
            <a:pPr marL="628650" lvl="1" indent="-171450" hangingPunct="0">
              <a:buFont typeface="Arial" panose="020B0604020202020204" pitchFamily="34" charset="0"/>
              <a:buChar char="•"/>
            </a:pPr>
            <a:r>
              <a:rPr lang="en-US" sz="1300" kern="1200" dirty="0" smtClean="0">
                <a:solidFill>
                  <a:schemeClr val="tx1"/>
                </a:solidFill>
                <a:effectLst/>
              </a:rPr>
              <a:t>We’ll use new platforms to assess quality across multiple dimensions.</a:t>
            </a:r>
          </a:p>
          <a:p>
            <a:pPr marL="628650" lvl="1" indent="-171450" hangingPunct="0">
              <a:buFont typeface="Arial" panose="020B0604020202020204" pitchFamily="34" charset="0"/>
              <a:buChar char="•"/>
            </a:pPr>
            <a:r>
              <a:rPr lang="en-US" sz="1300" kern="1200" dirty="0" smtClean="0">
                <a:solidFill>
                  <a:schemeClr val="tx1"/>
                </a:solidFill>
                <a:effectLst/>
              </a:rPr>
              <a:t>With this wider range of metrics, we’ll be encouraged to pursue mission- and purpose-driven strategies.</a:t>
            </a:r>
          </a:p>
          <a:p>
            <a:pPr marL="628650" lvl="1" indent="-171450" hangingPunct="0">
              <a:buFont typeface="Arial" panose="020B0604020202020204" pitchFamily="34" charset="0"/>
              <a:buChar char="•"/>
            </a:pPr>
            <a:r>
              <a:rPr lang="en-US" sz="1300" kern="1200" dirty="0" smtClean="0">
                <a:solidFill>
                  <a:schemeClr val="tx1"/>
                </a:solidFill>
                <a:effectLst/>
              </a:rPr>
              <a:t>Expectations of transparency will increase. Schools will have to show customers and supporters directly how they deliver on their promises.</a:t>
            </a:r>
          </a:p>
          <a:p>
            <a:pPr hangingPunct="0"/>
            <a:r>
              <a:rPr lang="en-US" sz="1300" kern="1200" dirty="0" smtClean="0">
                <a:solidFill>
                  <a:schemeClr val="tx1"/>
                </a:solidFill>
                <a:effectLst/>
              </a:rPr>
              <a:t> </a:t>
            </a:r>
          </a:p>
          <a:p>
            <a:pPr lvl="0" hangingPunct="0"/>
            <a:r>
              <a:rPr lang="en-US" sz="1300" b="1" kern="1200" dirty="0" smtClean="0">
                <a:solidFill>
                  <a:schemeClr val="tx1"/>
                </a:solidFill>
                <a:effectLst/>
              </a:rPr>
              <a:t>We’ll see a stronger focus on clarity of purpose and social impact.</a:t>
            </a:r>
            <a:endParaRPr lang="en-US" sz="1300" kern="1200" dirty="0" smtClean="0">
              <a:solidFill>
                <a:schemeClr val="tx1"/>
              </a:solidFill>
              <a:effectLst/>
            </a:endParaRPr>
          </a:p>
          <a:p>
            <a:pPr hangingPunct="0"/>
            <a:r>
              <a:rPr lang="en-US" sz="1300" kern="1200" dirty="0" smtClean="0">
                <a:solidFill>
                  <a:schemeClr val="tx1"/>
                </a:solidFill>
                <a:effectLst/>
              </a:rPr>
              <a:t> </a:t>
            </a:r>
          </a:p>
          <a:p>
            <a:pPr marL="628650" lvl="1" indent="-171450" hangingPunct="0">
              <a:buFont typeface="Arial" panose="020B0604020202020204" pitchFamily="34" charset="0"/>
              <a:buChar char="•"/>
            </a:pPr>
            <a:r>
              <a:rPr lang="en-US" sz="1300" kern="1200" dirty="0" smtClean="0">
                <a:solidFill>
                  <a:schemeClr val="tx1"/>
                </a:solidFill>
                <a:effectLst/>
              </a:rPr>
              <a:t>This will strongly position business schools as </a:t>
            </a:r>
            <a:r>
              <a:rPr lang="en-US" sz="1300" b="1" kern="1200" dirty="0" smtClean="0">
                <a:solidFill>
                  <a:schemeClr val="tx1"/>
                </a:solidFill>
                <a:effectLst/>
              </a:rPr>
              <a:t>trusted partners</a:t>
            </a:r>
            <a:r>
              <a:rPr lang="en-US" sz="1300" kern="1200" dirty="0" smtClean="0">
                <a:solidFill>
                  <a:schemeClr val="tx1"/>
                </a:solidFill>
                <a:effectLst/>
              </a:rPr>
              <a:t> in finding solutions to global challenges.</a:t>
            </a:r>
          </a:p>
          <a:p>
            <a:pPr marL="628650" lvl="1" indent="-171450" hangingPunct="0">
              <a:buFont typeface="Arial" panose="020B0604020202020204" pitchFamily="34" charset="0"/>
              <a:buChar char="•"/>
            </a:pPr>
            <a:r>
              <a:rPr lang="en-US" sz="1300" kern="1200" dirty="0" smtClean="0">
                <a:solidFill>
                  <a:schemeClr val="tx1"/>
                </a:solidFill>
                <a:effectLst/>
              </a:rPr>
              <a:t>Businesses large and small, including entrepreneurs and microenterprises, will see business schools as relevant—even </a:t>
            </a:r>
            <a:r>
              <a:rPr lang="en-US" sz="1300" b="1" kern="1200" dirty="0" smtClean="0">
                <a:solidFill>
                  <a:schemeClr val="tx1"/>
                </a:solidFill>
                <a:effectLst/>
              </a:rPr>
              <a:t>critical</a:t>
            </a:r>
            <a:r>
              <a:rPr lang="en-US" sz="1300" kern="1200" dirty="0" smtClean="0">
                <a:solidFill>
                  <a:schemeClr val="tx1"/>
                </a:solidFill>
                <a:effectLst/>
              </a:rPr>
              <a:t>.</a:t>
            </a:r>
          </a:p>
          <a:p>
            <a:pPr hangingPunct="0"/>
            <a:r>
              <a:rPr lang="en-US" sz="1300" kern="1200" dirty="0" smtClean="0">
                <a:solidFill>
                  <a:schemeClr val="tx1"/>
                </a:solidFill>
                <a:effectLst/>
              </a:rPr>
              <a:t>	</a:t>
            </a:r>
          </a:p>
          <a:p>
            <a:pPr lvl="0" hangingPunct="0"/>
            <a:r>
              <a:rPr lang="en-US" sz="1300" b="1" kern="1200" dirty="0" smtClean="0">
                <a:solidFill>
                  <a:schemeClr val="tx1"/>
                </a:solidFill>
                <a:effectLst/>
              </a:rPr>
              <a:t>That’s because we’ll be contributing to greater economic impact.</a:t>
            </a:r>
            <a:endParaRPr lang="en-US" sz="1300" kern="1200" dirty="0" smtClean="0">
              <a:solidFill>
                <a:schemeClr val="tx1"/>
              </a:solidFill>
              <a:effectLst/>
            </a:endParaRPr>
          </a:p>
          <a:p>
            <a:pPr hangingPunct="0"/>
            <a:r>
              <a:rPr lang="en-US" sz="1300" kern="1200" dirty="0" smtClean="0">
                <a:solidFill>
                  <a:schemeClr val="tx1"/>
                </a:solidFill>
                <a:effectLst/>
              </a:rPr>
              <a:t> </a:t>
            </a:r>
          </a:p>
          <a:p>
            <a:pPr marL="628650" lvl="1" indent="-171450" hangingPunct="0">
              <a:buFont typeface="Arial" panose="020B0604020202020204" pitchFamily="34" charset="0"/>
              <a:buChar char="•"/>
            </a:pPr>
            <a:r>
              <a:rPr lang="en-US" sz="1300" kern="1200" dirty="0" smtClean="0">
                <a:solidFill>
                  <a:schemeClr val="tx1"/>
                </a:solidFill>
                <a:effectLst/>
              </a:rPr>
              <a:t>Each of these opportunities gives us a boost as we help more students get precisely the skills they need to succeed.</a:t>
            </a:r>
          </a:p>
          <a:p>
            <a:pPr marL="628650" lvl="1" indent="-171450" hangingPunct="0">
              <a:buFont typeface="Arial" panose="020B0604020202020204" pitchFamily="34" charset="0"/>
              <a:buChar char="•"/>
            </a:pPr>
            <a:r>
              <a:rPr lang="en-US" sz="1300" kern="1200" dirty="0" smtClean="0">
                <a:solidFill>
                  <a:schemeClr val="tx1"/>
                </a:solidFill>
                <a:effectLst/>
              </a:rPr>
              <a:t>We’ll encourage entrepreneurship in new ways.</a:t>
            </a:r>
          </a:p>
          <a:p>
            <a:pPr marL="628650" lvl="1" indent="-171450" hangingPunct="0">
              <a:buFont typeface="Arial" panose="020B0604020202020204" pitchFamily="34" charset="0"/>
              <a:buChar char="•"/>
            </a:pPr>
            <a:r>
              <a:rPr lang="en-US" sz="1300" kern="1200" dirty="0" smtClean="0">
                <a:solidFill>
                  <a:schemeClr val="tx1"/>
                </a:solidFill>
                <a:effectLst/>
              </a:rPr>
              <a:t>And with our commitment to social good, we’ll have a greater effect on our communities and the wider society.</a:t>
            </a:r>
          </a:p>
          <a:p>
            <a:endParaRPr lang="en-US" dirty="0"/>
          </a:p>
        </p:txBody>
      </p:sp>
      <p:sp>
        <p:nvSpPr>
          <p:cNvPr id="4" name="Slide Number Placeholder 3"/>
          <p:cNvSpPr>
            <a:spLocks noGrp="1"/>
          </p:cNvSpPr>
          <p:nvPr>
            <p:ph type="sldNum" sz="quarter" idx="10"/>
          </p:nvPr>
        </p:nvSpPr>
        <p:spPr/>
        <p:txBody>
          <a:bodyPr/>
          <a:lstStyle/>
          <a:p>
            <a:fld id="{7F53C7C0-7D5E-4723-85DA-679EE3F4298C}" type="slidenum">
              <a:rPr lang="en-US" smtClean="0"/>
              <a:t>12</a:t>
            </a:fld>
            <a:endParaRPr lang="en-US"/>
          </a:p>
        </p:txBody>
      </p:sp>
    </p:spTree>
    <p:extLst>
      <p:ext uri="{BB962C8B-B14F-4D97-AF65-F5344CB8AC3E}">
        <p14:creationId xmlns:p14="http://schemas.microsoft.com/office/powerpoint/2010/main" val="314729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rgbClr val="7030A0"/>
                </a:solidFill>
                <a:effectLst/>
                <a:latin typeface="+mn-lt"/>
                <a:ea typeface="+mn-ea"/>
                <a:cs typeface="+mn-cs"/>
              </a:rPr>
              <a:t>VISUALS:</a:t>
            </a:r>
            <a:r>
              <a:rPr lang="en-US" sz="1200" b="1" i="1" kern="1200" baseline="0" dirty="0" smtClean="0">
                <a:solidFill>
                  <a:srgbClr val="7030A0"/>
                </a:solidFill>
                <a:effectLst/>
                <a:latin typeface="+mn-lt"/>
                <a:ea typeface="+mn-ea"/>
                <a:cs typeface="+mn-cs"/>
              </a:rPr>
              <a:t> Slide will open with hexagon grid featuring all 5 opportunities. Next click will put the focus on the first opportunity, “Catalysts for Innovation.”  Third click will transform the slide into a word cloud, highlighting key terms related to the opportunity. Same sequence will repeat with each opportunity.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smtClean="0">
              <a:solidFill>
                <a:schemeClr val="tx1"/>
              </a:solidFill>
              <a:effectLst/>
              <a:latin typeface="+mn-lt"/>
              <a:ea typeface="+mn-ea"/>
              <a:cs typeface="+mn-cs"/>
            </a:endParaRPr>
          </a:p>
          <a:p>
            <a:pPr hangingPunct="0"/>
            <a:endParaRPr lang="en-US" sz="1200" kern="1200" dirty="0" smtClean="0">
              <a:solidFill>
                <a:schemeClr val="tx1"/>
              </a:solidFill>
              <a:effectLst/>
              <a:latin typeface="+mn-lt"/>
              <a:ea typeface="+mn-ea"/>
              <a:cs typeface="+mn-cs"/>
            </a:endParaRPr>
          </a:p>
          <a:p>
            <a:pPr hangingPunct="0"/>
            <a:r>
              <a:rPr lang="en-US" sz="1400" kern="1200" dirty="0" smtClean="0">
                <a:solidFill>
                  <a:schemeClr val="tx1"/>
                </a:solidFill>
                <a:effectLst/>
              </a:rPr>
              <a:t>In the vision development process, we identified five opportunities for bringing the vision to life. Each one has vast benefits for your school.</a:t>
            </a:r>
          </a:p>
          <a:p>
            <a:pPr hangingPunct="0"/>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53C7C0-7D5E-4723-85DA-679EE3F4298C}" type="slidenum">
              <a:rPr lang="en-US" smtClean="0"/>
              <a:t>13</a:t>
            </a:fld>
            <a:endParaRPr lang="en-US"/>
          </a:p>
        </p:txBody>
      </p:sp>
    </p:spTree>
    <p:extLst>
      <p:ext uri="{BB962C8B-B14F-4D97-AF65-F5344CB8AC3E}">
        <p14:creationId xmlns:p14="http://schemas.microsoft.com/office/powerpoint/2010/main" val="2133100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auto">
              <a:spcAft>
                <a:spcPts val="0"/>
              </a:spcAft>
              <a:defRPr/>
            </a:pPr>
            <a:endParaRPr lang="en-US" dirty="0"/>
          </a:p>
        </p:txBody>
      </p:sp>
      <p:sp>
        <p:nvSpPr>
          <p:cNvPr id="4" name="Slide Number Placeholder 3"/>
          <p:cNvSpPr>
            <a:spLocks noGrp="1"/>
          </p:cNvSpPr>
          <p:nvPr>
            <p:ph type="sldNum" sz="quarter" idx="10"/>
          </p:nvPr>
        </p:nvSpPr>
        <p:spPr/>
        <p:txBody>
          <a:bodyPr/>
          <a:lstStyle/>
          <a:p>
            <a:fld id="{E5E1644E-E345-4458-9184-16F6F10AAE4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3666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715908"/>
            <a:ext cx="5843271" cy="4467701"/>
          </a:xfrm>
        </p:spPr>
        <p:txBody>
          <a:bodyPr/>
          <a:lstStyle/>
          <a:p>
            <a:r>
              <a:rPr lang="en-US" dirty="0" smtClean="0"/>
              <a:t>AACSB Member Forum</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Your connection to an incredible resource - 33,000+ of your colleagues who share your challenges, uncertainties, and successes.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Builds on the value of networking and educational opportunities we provide through our conferences, seminars, regional events, and online communities throughout the year</a:t>
            </a:r>
            <a:r>
              <a:rPr lang="en-US" sz="1200" b="0" i="0" kern="1200" dirty="0" smtClean="0">
                <a:solidFill>
                  <a:schemeClr val="tx1"/>
                </a:solidFill>
                <a:effectLst/>
                <a:latin typeface="+mn-lt"/>
                <a:ea typeface="+mn-ea"/>
                <a:cs typeface="+mn-cs"/>
                <a:sym typeface="Wingdings" panose="05000000000000000000" pitchFamily="2" charset="2"/>
              </a:rPr>
              <a:t></a:t>
            </a:r>
            <a:r>
              <a:rPr lang="en-US" sz="1200" b="0" i="0" kern="1200" dirty="0" smtClean="0">
                <a:solidFill>
                  <a:schemeClr val="tx1"/>
                </a:solidFill>
                <a:effectLst/>
                <a:latin typeface="+mn-lt"/>
                <a:ea typeface="+mn-ea"/>
                <a:cs typeface="+mn-cs"/>
              </a:rPr>
              <a:t> additional level of member collaboration, this online community allows AACSB members worldwide to connect, engage and share experiences, industry information and best practices, seek and share advice, exchange resources and build relationships.</a:t>
            </a:r>
            <a:endParaRPr lang="en-US" dirty="0" smtClean="0"/>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AACSB Member Forum is an evolving collaborative community and your participation will enhance its value and strengthen this network of members worldwide.</a:t>
            </a:r>
            <a:endParaRPr lang="en-US" dirty="0" smtClean="0"/>
          </a:p>
          <a:p>
            <a:pPr marL="171450" indent="-171450">
              <a:buFont typeface="Arial" panose="020B0604020202020204" pitchFamily="34" charset="0"/>
              <a:buChar char="•"/>
            </a:pPr>
            <a:r>
              <a:rPr lang="en-US" dirty="0" smtClean="0"/>
              <a:t>E-mail notifications daily by default – manage in</a:t>
            </a:r>
            <a:r>
              <a:rPr lang="en-US" baseline="0" dirty="0" smtClean="0"/>
              <a:t> my subscriptions under your profile</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F6E6333A-F9C6-41F6-949C-D69F101E500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26430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715908"/>
            <a:ext cx="5843271" cy="4467701"/>
          </a:xfrm>
        </p:spPr>
        <p:txBody>
          <a:bodyPr/>
          <a:lstStyle/>
          <a:p>
            <a:r>
              <a:rPr lang="en-US" dirty="0" smtClean="0"/>
              <a:t>AACSB Member Forum</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Your connection to an incredible resource - 33,000+ of your colleagues who share your challenges, uncertainties, and successes.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Builds on the value of networking and educational opportunities we provide through our conferences, seminars, regional events, and online communities throughout the year</a:t>
            </a:r>
            <a:r>
              <a:rPr lang="en-US" sz="1200" b="0" i="0" kern="1200" dirty="0" smtClean="0">
                <a:solidFill>
                  <a:schemeClr val="tx1"/>
                </a:solidFill>
                <a:effectLst/>
                <a:latin typeface="+mn-lt"/>
                <a:ea typeface="+mn-ea"/>
                <a:cs typeface="+mn-cs"/>
                <a:sym typeface="Wingdings" panose="05000000000000000000" pitchFamily="2" charset="2"/>
              </a:rPr>
              <a:t></a:t>
            </a:r>
            <a:r>
              <a:rPr lang="en-US" sz="1200" b="0" i="0" kern="1200" dirty="0" smtClean="0">
                <a:solidFill>
                  <a:schemeClr val="tx1"/>
                </a:solidFill>
                <a:effectLst/>
                <a:latin typeface="+mn-lt"/>
                <a:ea typeface="+mn-ea"/>
                <a:cs typeface="+mn-cs"/>
              </a:rPr>
              <a:t> additional level of member collaboration, this online community allows AACSB members worldwide to connect, engage and share experiences, industry information and best practices, seek and share advice, exchange resources and build relationships.</a:t>
            </a:r>
            <a:endParaRPr lang="en-US" dirty="0" smtClean="0"/>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AACSB Member Forum is an evolving collaborative community and your participation will enhance its value and strengthen this network of members worldwide.</a:t>
            </a:r>
            <a:endParaRPr lang="en-US" dirty="0" smtClean="0"/>
          </a:p>
          <a:p>
            <a:pPr marL="171450" indent="-171450">
              <a:buFont typeface="Arial" panose="020B0604020202020204" pitchFamily="34" charset="0"/>
              <a:buChar char="•"/>
            </a:pPr>
            <a:r>
              <a:rPr lang="en-US" dirty="0" smtClean="0"/>
              <a:t>E-mail notifications daily by default – manage in</a:t>
            </a:r>
            <a:r>
              <a:rPr lang="en-US" baseline="0" dirty="0" smtClean="0"/>
              <a:t> my subscriptions under your profile</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F6E6333A-F9C6-41F6-949C-D69F101E500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824845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637" y="4715908"/>
            <a:ext cx="5843271" cy="4467701"/>
          </a:xfrm>
        </p:spPr>
        <p:txBody>
          <a:bodyPr/>
          <a:lstStyle/>
          <a:p>
            <a:r>
              <a:rPr lang="en-US" dirty="0" smtClean="0"/>
              <a:t>AACSB Member Forum</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Your connection to an incredible resource - 33,000+ of your colleagues who share your challenges, uncertainties, and successes.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Builds on the value of networking and educational opportunities we provide through our conferences, seminars, regional events, and online communities throughout the year</a:t>
            </a:r>
            <a:r>
              <a:rPr lang="en-US" sz="1200" b="0" i="0" kern="1200" dirty="0" smtClean="0">
                <a:solidFill>
                  <a:schemeClr val="tx1"/>
                </a:solidFill>
                <a:effectLst/>
                <a:latin typeface="+mn-lt"/>
                <a:ea typeface="+mn-ea"/>
                <a:cs typeface="+mn-cs"/>
                <a:sym typeface="Wingdings" panose="05000000000000000000" pitchFamily="2" charset="2"/>
              </a:rPr>
              <a:t></a:t>
            </a:r>
            <a:r>
              <a:rPr lang="en-US" sz="1200" b="0" i="0" kern="1200" dirty="0" smtClean="0">
                <a:solidFill>
                  <a:schemeClr val="tx1"/>
                </a:solidFill>
                <a:effectLst/>
                <a:latin typeface="+mn-lt"/>
                <a:ea typeface="+mn-ea"/>
                <a:cs typeface="+mn-cs"/>
              </a:rPr>
              <a:t> additional level of member collaboration, this online community allows AACSB members worldwide to connect, engage and share experiences, industry information and best practices, seek and share advice, exchange resources and build relationships.</a:t>
            </a:r>
            <a:endParaRPr lang="en-US" dirty="0" smtClean="0"/>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AACSB Member Forum is an evolving collaborative community and your participation will enhance its value and strengthen this network of members worldwide.</a:t>
            </a:r>
            <a:endParaRPr lang="en-US" dirty="0" smtClean="0"/>
          </a:p>
          <a:p>
            <a:pPr marL="171450" indent="-171450">
              <a:buFont typeface="Arial" panose="020B0604020202020204" pitchFamily="34" charset="0"/>
              <a:buChar char="•"/>
            </a:pPr>
            <a:r>
              <a:rPr lang="en-US" dirty="0" smtClean="0"/>
              <a:t>E-mail notifications daily by default – manage in</a:t>
            </a:r>
            <a:r>
              <a:rPr lang="en-US" baseline="0" dirty="0" smtClean="0"/>
              <a:t> my subscriptions under your profile</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F6E6333A-F9C6-41F6-949C-D69F101E500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172716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2237" y="4715908"/>
            <a:ext cx="6400800" cy="4467701"/>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various surveys that AACSB regularly runs via DataDirect collectively gather a wealth of data from participating schools.</a:t>
            </a:r>
            <a:r>
              <a:rPr lang="en-US" baseline="0" dirty="0" smtClean="0"/>
              <a:t> They include data on Students at all levels; Degree programs of all levels and all delivery methods; Statistics on various categories of Faculty, Administrators, and Staff; and General data pertaining to the institutions that participate in the surveys.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AACSB also conducts a number of ad hoc surveys, or ones that span a few years, for example the Deans Survey which is conducted every 3 years. Most recent was launched at the end of 2014 and provides a profile of the business school dean. In the 2014-15 survey, 650 business school deans and interim deans participated.</a:t>
            </a:r>
          </a:p>
          <a:p>
            <a:endParaRPr lang="en-US" dirty="0"/>
          </a:p>
        </p:txBody>
      </p:sp>
      <p:sp>
        <p:nvSpPr>
          <p:cNvPr id="4" name="Slide Number Placeholder 3"/>
          <p:cNvSpPr>
            <a:spLocks noGrp="1"/>
          </p:cNvSpPr>
          <p:nvPr>
            <p:ph type="sldNum" sz="quarter" idx="10"/>
          </p:nvPr>
        </p:nvSpPr>
        <p:spPr/>
        <p:txBody>
          <a:bodyPr/>
          <a:lstStyle/>
          <a:p>
            <a:fld id="{011D662F-CF27-43CF-BB6D-13BD286096C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898655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AACSB member,</a:t>
            </a:r>
            <a:r>
              <a:rPr lang="en-US" baseline="0" dirty="0" smtClean="0"/>
              <a:t> regardless of accreditation status, the data AACSB collects can be useful to you in a number of ways: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Identify business schools with similar characteristics that may be peer or aspirant schools.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Find other AACSB member schools that are looking for partnerships with schools like yours.</a:t>
            </a:r>
          </a:p>
          <a:p>
            <a:pPr marL="228600" indent="-228600">
              <a:buAutoNum type="arabicParenR"/>
            </a:pPr>
            <a:r>
              <a:rPr lang="en-US" baseline="0" dirty="0" smtClean="0"/>
              <a:t>Understanding trends related to the industry; e.g., doctoral faculty production, enrollment levels in various types of programs, or trends in operating budget levels.</a:t>
            </a:r>
          </a:p>
          <a:p>
            <a:pPr marL="228600" indent="-228600">
              <a:buAutoNum type="arabicParenR"/>
            </a:pPr>
            <a:endParaRPr lang="en-US" baseline="0" dirty="0" smtClean="0"/>
          </a:p>
          <a:p>
            <a:pPr marL="228600" indent="-228600">
              <a:buAutoNum type="arabicParen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******most importantly, we have a dedicated </a:t>
            </a:r>
            <a:r>
              <a:rPr lang="en-US" baseline="0" dirty="0" err="1" smtClean="0"/>
              <a:t>DataDirect</a:t>
            </a:r>
            <a:r>
              <a:rPr lang="en-US" baseline="0" dirty="0" smtClean="0"/>
              <a:t> team in place to assist you with accessing the site at anytime.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011D662F-CF27-43CF-BB6D-13BD286096C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75625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20</a:t>
            </a:fld>
            <a:endParaRPr lang="en-US"/>
          </a:p>
        </p:txBody>
      </p:sp>
    </p:spTree>
    <p:extLst>
      <p:ext uri="{BB962C8B-B14F-4D97-AF65-F5344CB8AC3E}">
        <p14:creationId xmlns:p14="http://schemas.microsoft.com/office/powerpoint/2010/main" val="2651141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23</a:t>
            </a:fld>
            <a:endParaRPr lang="en-US"/>
          </a:p>
        </p:txBody>
      </p:sp>
    </p:spTree>
    <p:extLst>
      <p:ext uri="{BB962C8B-B14F-4D97-AF65-F5344CB8AC3E}">
        <p14:creationId xmlns:p14="http://schemas.microsoft.com/office/powerpoint/2010/main" val="115910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3</a:t>
            </a:fld>
            <a:endParaRPr lang="en-US"/>
          </a:p>
        </p:txBody>
      </p:sp>
    </p:spTree>
    <p:extLst>
      <p:ext uri="{BB962C8B-B14F-4D97-AF65-F5344CB8AC3E}">
        <p14:creationId xmlns:p14="http://schemas.microsoft.com/office/powerpoint/2010/main" val="3250164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983B76-6E76-410D-A082-BD5B15AFF99D}" type="slidenum">
              <a:rPr lang="en-US" altLang="en-US" sz="1200" smtClean="0"/>
              <a:pPr/>
              <a:t>24</a:t>
            </a:fld>
            <a:endParaRPr lang="en-US" altLang="en-US" sz="1200" smtClean="0"/>
          </a:p>
        </p:txBody>
      </p:sp>
    </p:spTree>
    <p:extLst>
      <p:ext uri="{BB962C8B-B14F-4D97-AF65-F5344CB8AC3E}">
        <p14:creationId xmlns:p14="http://schemas.microsoft.com/office/powerpoint/2010/main" val="347734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features of AACSB</a:t>
            </a:r>
            <a:r>
              <a:rPr lang="en-US" baseline="0" dirty="0" smtClean="0"/>
              <a:t> accreditation. Again, the focus is on quality and continuous improvement. Accreditation process is mission driven and therefore supports and encourages variety in mission statements. AACSB has a very diverse population of accredited schools (i.e. top research institutions, teaching schools, large, small, etc.). Research and the advancement of knowledge is also a central tenet in AACSB accreditation. Quote Jerry: research is a non-negotiable aspect of accreditation and we will discuss this later on. Also currency of the curriculum and its ability to prepare students not only for the present but also the future is important. </a:t>
            </a:r>
            <a:endParaRPr lang="en-US" dirty="0" smtClean="0"/>
          </a:p>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25</a:t>
            </a:fld>
            <a:endParaRPr lang="en-US"/>
          </a:p>
        </p:txBody>
      </p:sp>
    </p:spTree>
    <p:extLst>
      <p:ext uri="{BB962C8B-B14F-4D97-AF65-F5344CB8AC3E}">
        <p14:creationId xmlns:p14="http://schemas.microsoft.com/office/powerpoint/2010/main" val="3107547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198438" y="4795838"/>
            <a:ext cx="6423025" cy="454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AACSB’s 2013 Standards, which focus on engagement, innovation, and impact, can help us meet the new challenges and opportunities, mitigating and taking advantage of disruptive forces. By being better engaged with business, we can keep our finger on the pulse of management needs and make sure we are “in the loop” for potential disruptions. By being innovative, schools can maximize the possibility that they are prepared for and can benefit from disruptions. We know in science and fields like venture capital, there are potentially high returns to innovation—whether on a large-scale experimentation or through “little bets.” As a result, business schools can make the positive impact on business, society, and their graduates that they were created to make.</a:t>
            </a:r>
          </a:p>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50888" indent="-287338">
              <a:defRPr sz="2400">
                <a:solidFill>
                  <a:schemeClr val="tx1"/>
                </a:solidFill>
                <a:latin typeface="Arial" panose="020B0604020202020204" pitchFamily="34" charset="0"/>
                <a:ea typeface="ＭＳ Ｐゴシック" panose="020B0600070205080204" pitchFamily="34" charset="-128"/>
              </a:defRPr>
            </a:lvl2pPr>
            <a:lvl3pPr marL="1154113" indent="-230188">
              <a:defRPr sz="2400">
                <a:solidFill>
                  <a:schemeClr val="tx1"/>
                </a:solidFill>
                <a:latin typeface="Arial" panose="020B0604020202020204" pitchFamily="34" charset="0"/>
                <a:ea typeface="ＭＳ Ｐゴシック" panose="020B0600070205080204" pitchFamily="34" charset="-128"/>
              </a:defRPr>
            </a:lvl3pPr>
            <a:lvl4pPr marL="1617663" indent="-230188">
              <a:defRPr sz="2400">
                <a:solidFill>
                  <a:schemeClr val="tx1"/>
                </a:solidFill>
                <a:latin typeface="Arial" panose="020B0604020202020204" pitchFamily="34" charset="0"/>
                <a:ea typeface="ＭＳ Ｐゴシック" panose="020B0600070205080204" pitchFamily="34" charset="-128"/>
              </a:defRPr>
            </a:lvl4pPr>
            <a:lvl5pPr marL="2079625" indent="-230188">
              <a:defRPr sz="2400">
                <a:solidFill>
                  <a:schemeClr val="tx1"/>
                </a:solidFill>
                <a:latin typeface="Arial" panose="020B0604020202020204" pitchFamily="34" charset="0"/>
                <a:ea typeface="ＭＳ Ｐゴシック" panose="020B0600070205080204" pitchFamily="34" charset="-128"/>
              </a:defRPr>
            </a:lvl5pPr>
            <a:lvl6pPr marL="25368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940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512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08425" indent="-2301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55C25E-842D-4676-824D-FBEC8C6D18A4}" type="slidenum">
              <a:rPr lang="en-US" altLang="en-US" sz="1200" smtClean="0"/>
              <a:pPr/>
              <a:t>26</a:t>
            </a:fld>
            <a:endParaRPr lang="en-US" altLang="en-US" sz="1200" smtClean="0"/>
          </a:p>
        </p:txBody>
      </p:sp>
    </p:spTree>
    <p:extLst>
      <p:ext uri="{BB962C8B-B14F-4D97-AF65-F5344CB8AC3E}">
        <p14:creationId xmlns:p14="http://schemas.microsoft.com/office/powerpoint/2010/main" val="1098999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05">
              <a:defRPr/>
            </a:pPr>
            <a:r>
              <a:rPr lang="en-US" dirty="0"/>
              <a:t>Shared common purpose across all b schools is the preparation of students for meaningful professional, social and personal lives</a:t>
            </a:r>
          </a:p>
          <a:p>
            <a:pPr defTabSz="882305" fontAlgn="base">
              <a:spcBef>
                <a:spcPct val="30000"/>
              </a:spcBef>
              <a:spcAft>
                <a:spcPct val="0"/>
              </a:spcAft>
              <a:defRPr/>
            </a:pPr>
            <a:r>
              <a:rPr lang="en-US" b="1" dirty="0"/>
              <a:t>Criterion B UNDER Part 1: Core Values and Guiding Principles- page 5 accreditation standards- COLLEGIATE ENVIRONMENT</a:t>
            </a:r>
          </a:p>
          <a:p>
            <a:endParaRPr lang="en-US" dirty="0" smtClean="0"/>
          </a:p>
          <a:p>
            <a:r>
              <a:rPr lang="en-US" b="1" dirty="0" smtClean="0"/>
              <a:t>Standard 1: The school articulates a clear and distinctive mission, the expected</a:t>
            </a:r>
          </a:p>
          <a:p>
            <a:r>
              <a:rPr lang="en-US" b="1" dirty="0" smtClean="0"/>
              <a:t>outcomes this mission implies, and strategies outlining how these outcomes will be</a:t>
            </a:r>
          </a:p>
          <a:p>
            <a:r>
              <a:rPr lang="en-US" b="1" dirty="0" smtClean="0"/>
              <a:t>achieved. The school has a history of achievement and improvement and specifies future</a:t>
            </a:r>
          </a:p>
          <a:p>
            <a:r>
              <a:rPr lang="en-US" b="1" dirty="0" smtClean="0"/>
              <a:t>actions for continuous improvement and innovation consistent with this mission,</a:t>
            </a:r>
          </a:p>
          <a:p>
            <a:r>
              <a:rPr lang="en-US" b="1" dirty="0" smtClean="0"/>
              <a:t>expected outcomes, and strategies. [MISSION, IMPACT, AND INNOVATION]</a:t>
            </a:r>
          </a:p>
          <a:p>
            <a:pPr defTabSz="882305">
              <a:defRPr/>
            </a:pPr>
            <a:endParaRPr lang="en-US" dirty="0"/>
          </a:p>
          <a:p>
            <a:endParaRPr lang="en-US" dirty="0"/>
          </a:p>
        </p:txBody>
      </p:sp>
      <p:sp>
        <p:nvSpPr>
          <p:cNvPr id="4" name="Slide Number Placeholder 3"/>
          <p:cNvSpPr>
            <a:spLocks noGrp="1"/>
          </p:cNvSpPr>
          <p:nvPr>
            <p:ph type="sldNum" sz="quarter" idx="10"/>
          </p:nvPr>
        </p:nvSpPr>
        <p:spPr/>
        <p:txBody>
          <a:bodyPr/>
          <a:lstStyle/>
          <a:p>
            <a:fld id="{2DA68521-1373-4A90-8647-B9C775536EC5}" type="slidenum">
              <a:rPr lang="en-US" smtClean="0"/>
              <a:pPr/>
              <a:t>27</a:t>
            </a:fld>
            <a:endParaRPr lang="en-US" dirty="0"/>
          </a:p>
        </p:txBody>
      </p:sp>
    </p:spTree>
    <p:extLst>
      <p:ext uri="{BB962C8B-B14F-4D97-AF65-F5344CB8AC3E}">
        <p14:creationId xmlns:p14="http://schemas.microsoft.com/office/powerpoint/2010/main" val="45865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05" fontAlgn="base">
              <a:spcBef>
                <a:spcPct val="30000"/>
              </a:spcBef>
              <a:spcAft>
                <a:spcPct val="0"/>
              </a:spcAft>
              <a:defRPr/>
            </a:pPr>
            <a:r>
              <a:rPr lang="en-US" b="1" dirty="0"/>
              <a:t>Standard 1:  The school articulates a clear and distinctive mission, the expected outcomes this mission implies, and strategies outlining how these outcomes will be achieved. The school has a history of achievement and improvement and specifies future actions for continuous improvement and innovation consistent with this mission, expected outcomes, and strategies. [MISSION, IMPACT, AND INNOVATION]</a:t>
            </a:r>
          </a:p>
          <a:p>
            <a:pPr defTabSz="882305" fontAlgn="base">
              <a:spcBef>
                <a:spcPct val="30000"/>
              </a:spcBef>
              <a:spcAft>
                <a:spcPct val="0"/>
              </a:spcAft>
              <a:defRPr/>
            </a:pPr>
            <a:endParaRPr lang="en-US" b="1" dirty="0"/>
          </a:p>
          <a:p>
            <a:r>
              <a:rPr lang="en-US" b="1" dirty="0"/>
              <a:t>Global partnerships</a:t>
            </a:r>
          </a:p>
          <a:p>
            <a:r>
              <a:rPr lang="en-US" b="1" dirty="0"/>
              <a:t>What are other examples?</a:t>
            </a:r>
          </a:p>
          <a:p>
            <a:endParaRPr lang="en-US" dirty="0"/>
          </a:p>
        </p:txBody>
      </p:sp>
      <p:sp>
        <p:nvSpPr>
          <p:cNvPr id="4" name="Slide Number Placeholder 3"/>
          <p:cNvSpPr>
            <a:spLocks noGrp="1"/>
          </p:cNvSpPr>
          <p:nvPr>
            <p:ph type="sldNum" sz="quarter" idx="10"/>
          </p:nvPr>
        </p:nvSpPr>
        <p:spPr/>
        <p:txBody>
          <a:bodyPr/>
          <a:lstStyle/>
          <a:p>
            <a:fld id="{2DA68521-1373-4A90-8647-B9C775536EC5}" type="slidenum">
              <a:rPr lang="en-US" smtClean="0"/>
              <a:pPr/>
              <a:t>28</a:t>
            </a:fld>
            <a:endParaRPr lang="en-US" dirty="0"/>
          </a:p>
        </p:txBody>
      </p:sp>
    </p:spTree>
    <p:extLst>
      <p:ext uri="{BB962C8B-B14F-4D97-AF65-F5344CB8AC3E}">
        <p14:creationId xmlns:p14="http://schemas.microsoft.com/office/powerpoint/2010/main" val="4235848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305" fontAlgn="base">
              <a:spcBef>
                <a:spcPct val="30000"/>
              </a:spcBef>
              <a:spcAft>
                <a:spcPct val="0"/>
              </a:spcAft>
              <a:defRPr/>
            </a:pPr>
            <a:r>
              <a:rPr lang="en-US" b="1" dirty="0"/>
              <a:t>Be aware of focus first on high quality inputs (human, financial, physical) and the outcomes of those inputs within the context of the b schools mission and strategies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DA68521-1373-4A90-8647-B9C775536EC5}" type="slidenum">
              <a:rPr lang="en-US" smtClean="0"/>
              <a:pPr/>
              <a:t>29</a:t>
            </a:fld>
            <a:endParaRPr lang="en-US" dirty="0"/>
          </a:p>
        </p:txBody>
      </p:sp>
    </p:spTree>
    <p:extLst>
      <p:ext uri="{BB962C8B-B14F-4D97-AF65-F5344CB8AC3E}">
        <p14:creationId xmlns:p14="http://schemas.microsoft.com/office/powerpoint/2010/main" val="2848264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32</a:t>
            </a:fld>
            <a:endParaRPr lang="en-US"/>
          </a:p>
        </p:txBody>
      </p:sp>
    </p:spTree>
    <p:extLst>
      <p:ext uri="{BB962C8B-B14F-4D97-AF65-F5344CB8AC3E}">
        <p14:creationId xmlns:p14="http://schemas.microsoft.com/office/powerpoint/2010/main" val="53603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gn="just">
              <a:lnSpc>
                <a:spcPct val="100000"/>
              </a:lnSpc>
              <a:spcBef>
                <a:spcPts val="0"/>
              </a:spcBef>
              <a:buFont typeface="+mj-lt"/>
              <a:buAutoNum type="arabicParenR"/>
              <a:tabLst>
                <a:tab pos="4121150" algn="l"/>
              </a:tabLst>
            </a:pPr>
            <a:r>
              <a:rPr lang="en-US" sz="1200" dirty="0" smtClean="0"/>
              <a:t>Complete Eligibility Application (EA) using </a:t>
            </a:r>
            <a:r>
              <a:rPr lang="en-US" sz="1200" dirty="0" err="1" smtClean="0"/>
              <a:t>MyAccreditation</a:t>
            </a:r>
            <a:r>
              <a:rPr lang="en-US" sz="1200" dirty="0" smtClean="0"/>
              <a:t> </a:t>
            </a:r>
          </a:p>
          <a:p>
            <a:pPr marL="514350" indent="-514350" algn="just">
              <a:lnSpc>
                <a:spcPct val="100000"/>
              </a:lnSpc>
              <a:spcBef>
                <a:spcPts val="0"/>
              </a:spcBef>
              <a:buFont typeface="+mj-lt"/>
              <a:buAutoNum type="arabicParenR"/>
              <a:tabLst>
                <a:tab pos="4121150" algn="l"/>
              </a:tabLst>
            </a:pPr>
            <a:endParaRPr lang="en-US" sz="1200" dirty="0" smtClean="0"/>
          </a:p>
          <a:p>
            <a:pPr marL="514350" indent="-514350" algn="just">
              <a:lnSpc>
                <a:spcPct val="100000"/>
              </a:lnSpc>
              <a:spcBef>
                <a:spcPts val="0"/>
              </a:spcBef>
              <a:buFont typeface="+mj-lt"/>
              <a:buAutoNum type="arabicParenR"/>
              <a:tabLst>
                <a:tab pos="4121150" algn="l"/>
              </a:tabLst>
            </a:pPr>
            <a:r>
              <a:rPr lang="en-US" sz="1200" dirty="0" smtClean="0"/>
              <a:t>EA accepted throughout the year - reviewed by Committee four times per year</a:t>
            </a:r>
            <a:endParaRPr lang="en-US" sz="1200" dirty="0"/>
          </a:p>
        </p:txBody>
      </p:sp>
      <p:sp>
        <p:nvSpPr>
          <p:cNvPr id="4" name="Slide Number Placeholder 3"/>
          <p:cNvSpPr>
            <a:spLocks noGrp="1"/>
          </p:cNvSpPr>
          <p:nvPr>
            <p:ph type="sldNum" sz="quarter" idx="10"/>
          </p:nvPr>
        </p:nvSpPr>
        <p:spPr/>
        <p:txBody>
          <a:bodyPr/>
          <a:lstStyle/>
          <a:p>
            <a:fld id="{05D4A3D5-EFA2-402A-91F7-9D7637E99E4E}" type="slidenum">
              <a:rPr lang="en-US" smtClean="0"/>
              <a:t>37</a:t>
            </a:fld>
            <a:endParaRPr lang="en-US" dirty="0"/>
          </a:p>
        </p:txBody>
      </p:sp>
    </p:spTree>
    <p:extLst>
      <p:ext uri="{BB962C8B-B14F-4D97-AF65-F5344CB8AC3E}">
        <p14:creationId xmlns:p14="http://schemas.microsoft.com/office/powerpoint/2010/main" val="1351325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4A3D5-EFA2-402A-91F7-9D7637E99E4E}" type="slidenum">
              <a:rPr lang="en-US" smtClean="0"/>
              <a:t>40</a:t>
            </a:fld>
            <a:endParaRPr lang="en-US" dirty="0"/>
          </a:p>
        </p:txBody>
      </p:sp>
    </p:spTree>
    <p:extLst>
      <p:ext uri="{BB962C8B-B14F-4D97-AF65-F5344CB8AC3E}">
        <p14:creationId xmlns:p14="http://schemas.microsoft.com/office/powerpoint/2010/main" val="927657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Initial Accreditation page: http://www.aacsb.edu/accreditation/business/initial-accreditation.aspx</a:t>
            </a:r>
          </a:p>
          <a:p>
            <a:endParaRPr lang="en-US" dirty="0" smtClean="0"/>
          </a:p>
          <a:p>
            <a:r>
              <a:rPr lang="en-US" dirty="0" smtClean="0"/>
              <a:t>Link to CIR page: http://www.aacsb.edu/accreditation/business/continuous-improvement-review/</a:t>
            </a:r>
          </a:p>
          <a:p>
            <a:endParaRPr lang="en-US" dirty="0"/>
          </a:p>
        </p:txBody>
      </p:sp>
      <p:sp>
        <p:nvSpPr>
          <p:cNvPr id="4" name="Slide Number Placeholder 3"/>
          <p:cNvSpPr>
            <a:spLocks noGrp="1"/>
          </p:cNvSpPr>
          <p:nvPr>
            <p:ph type="sldNum" sz="quarter" idx="10"/>
          </p:nvPr>
        </p:nvSpPr>
        <p:spPr/>
        <p:txBody>
          <a:bodyPr/>
          <a:lstStyle/>
          <a:p>
            <a:fld id="{6BA5DABE-7D2A-4DB1-9E42-4078443F6147}" type="slidenum">
              <a:rPr lang="en-US" smtClean="0"/>
              <a:t>41</a:t>
            </a:fld>
            <a:endParaRPr lang="en-US"/>
          </a:p>
        </p:txBody>
      </p:sp>
    </p:spTree>
    <p:extLst>
      <p:ext uri="{BB962C8B-B14F-4D97-AF65-F5344CB8AC3E}">
        <p14:creationId xmlns:p14="http://schemas.microsoft.com/office/powerpoint/2010/main" val="61377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a:spcBef>
                <a:spcPct val="0"/>
              </a:spcBef>
              <a:buFontTx/>
              <a:buChar char="•"/>
            </a:pPr>
            <a:r>
              <a:rPr lang="en-US" altLang="en-US" dirty="0" smtClean="0">
                <a:cs typeface="Arial" panose="020B0604020202020204" pitchFamily="34" charset="0"/>
              </a:rPr>
              <a:t>The AACSB Landscape:</a:t>
            </a:r>
          </a:p>
          <a:p>
            <a:pPr marL="169863" indent="-169863">
              <a:spcBef>
                <a:spcPct val="0"/>
              </a:spcBef>
              <a:buFontTx/>
              <a:buChar char="•"/>
            </a:pPr>
            <a:r>
              <a:rPr lang="en-US" altLang="en-US" dirty="0" smtClean="0">
                <a:cs typeface="Arial" panose="020B0604020202020204" pitchFamily="34" charset="0"/>
              </a:rPr>
              <a:t>Total Members: 1,553</a:t>
            </a:r>
          </a:p>
          <a:p>
            <a:pPr marL="361950" lvl="1" indent="-169863">
              <a:spcBef>
                <a:spcPct val="0"/>
              </a:spcBef>
              <a:buFontTx/>
              <a:buChar char="•"/>
            </a:pPr>
            <a:r>
              <a:rPr lang="en-US" altLang="en-US" dirty="0" smtClean="0">
                <a:cs typeface="Arial" panose="020B0604020202020204" pitchFamily="34" charset="0"/>
              </a:rPr>
              <a:t>Educational Members: 1,491</a:t>
            </a:r>
          </a:p>
          <a:p>
            <a:pPr marL="361950" lvl="1" indent="-169863">
              <a:spcBef>
                <a:spcPct val="0"/>
              </a:spcBef>
              <a:buFontTx/>
              <a:buChar char="•"/>
            </a:pPr>
            <a:r>
              <a:rPr lang="en-US" altLang="en-US" dirty="0" smtClean="0">
                <a:cs typeface="Arial" panose="020B0604020202020204" pitchFamily="34" charset="0"/>
              </a:rPr>
              <a:t>Business Members &amp; Management Associations: 62</a:t>
            </a:r>
          </a:p>
          <a:p>
            <a:pPr marL="361950" lvl="1" indent="-169863">
              <a:spcBef>
                <a:spcPct val="0"/>
              </a:spcBef>
              <a:buFontTx/>
              <a:buChar char="•"/>
            </a:pPr>
            <a:r>
              <a:rPr lang="en-US" altLang="en-US" dirty="0" smtClean="0">
                <a:cs typeface="Arial" panose="020B0604020202020204" pitchFamily="34" charset="0"/>
              </a:rPr>
              <a:t>Total Countries/Territories: 97</a:t>
            </a:r>
          </a:p>
          <a:p>
            <a:pPr marL="169863" indent="-169863">
              <a:spcBef>
                <a:spcPct val="0"/>
              </a:spcBef>
              <a:buFontTx/>
              <a:buChar char="•"/>
            </a:pPr>
            <a:r>
              <a:rPr lang="en-US" altLang="en-US" dirty="0" smtClean="0">
                <a:cs typeface="Arial" panose="020B0604020202020204" pitchFamily="34" charset="0"/>
              </a:rPr>
              <a:t>779 accredited business schools in 53 countries</a:t>
            </a:r>
          </a:p>
          <a:p>
            <a:pPr marL="361950" lvl="1" indent="-169863">
              <a:spcBef>
                <a:spcPct val="0"/>
              </a:spcBef>
              <a:buFontTx/>
              <a:buChar char="•"/>
            </a:pPr>
            <a:r>
              <a:rPr lang="en-US" altLang="en-US" dirty="0" smtClean="0">
                <a:cs typeface="Arial" panose="020B0604020202020204" pitchFamily="34" charset="0"/>
              </a:rPr>
              <a:t>185 holding accounting accreditation in 8 countries</a:t>
            </a:r>
          </a:p>
          <a:p>
            <a:pPr marL="169863" indent="-169863">
              <a:spcBef>
                <a:spcPct val="0"/>
              </a:spcBef>
              <a:buFontTx/>
              <a:buChar char="•"/>
            </a:pPr>
            <a:r>
              <a:rPr lang="en-US" altLang="en-US" dirty="0" smtClean="0">
                <a:cs typeface="Arial" panose="020B0604020202020204" pitchFamily="34" charset="0"/>
              </a:rPr>
              <a:t>Events</a:t>
            </a:r>
          </a:p>
          <a:p>
            <a:pPr marL="627063" lvl="1" indent="-169863">
              <a:spcBef>
                <a:spcPct val="0"/>
              </a:spcBef>
              <a:buFontTx/>
              <a:buChar char="•"/>
            </a:pPr>
            <a:r>
              <a:rPr lang="en-US" sz="1200" kern="1200" dirty="0" smtClean="0">
                <a:solidFill>
                  <a:schemeClr val="tx1"/>
                </a:solidFill>
                <a:effectLst/>
                <a:latin typeface="+mn-lt"/>
                <a:ea typeface="+mn-ea"/>
                <a:cs typeface="+mn-cs"/>
              </a:rPr>
              <a:t>SEMINARS:  Public Seminars: 75 spanning 5 continents, 16 countries/territories.</a:t>
            </a:r>
            <a:r>
              <a:rPr lang="en-US" sz="1200" kern="1200" baseline="0" dirty="0" smtClean="0">
                <a:solidFill>
                  <a:schemeClr val="tx1"/>
                </a:solidFill>
                <a:effectLst/>
                <a:latin typeface="+mn-lt"/>
                <a:ea typeface="+mn-ea"/>
                <a:cs typeface="+mn-cs"/>
              </a:rPr>
              <a:t> </a:t>
            </a:r>
          </a:p>
          <a:p>
            <a:pPr marL="627063" lvl="1" indent="-169863">
              <a:spcBef>
                <a:spcPct val="0"/>
              </a:spcBef>
              <a:buFontTx/>
              <a:buChar char="•"/>
            </a:pPr>
            <a:r>
              <a:rPr lang="en-US" sz="1200" kern="1200" dirty="0" smtClean="0">
                <a:solidFill>
                  <a:schemeClr val="tx1"/>
                </a:solidFill>
                <a:effectLst/>
                <a:latin typeface="+mn-lt"/>
                <a:ea typeface="+mn-ea"/>
                <a:cs typeface="+mn-cs"/>
              </a:rPr>
              <a:t>CONFERENCES:  There were 13 conferences in the following countries:  U.S., Peru, China, Germany, Singapore, Italy</a:t>
            </a:r>
          </a:p>
          <a:p>
            <a:endParaRPr lang="en-US" dirty="0"/>
          </a:p>
        </p:txBody>
      </p:sp>
      <p:sp>
        <p:nvSpPr>
          <p:cNvPr id="4" name="Slide Number Placeholder 3"/>
          <p:cNvSpPr>
            <a:spLocks noGrp="1"/>
          </p:cNvSpPr>
          <p:nvPr>
            <p:ph type="sldNum" sz="quarter" idx="10"/>
          </p:nvPr>
        </p:nvSpPr>
        <p:spPr/>
        <p:txBody>
          <a:bodyPr/>
          <a:lstStyle/>
          <a:p>
            <a:fld id="{BCAFFA21-BA76-41A0-B121-ED3DCF89F8B6}" type="slidenum">
              <a:rPr lang="en-US" smtClean="0"/>
              <a:t>4</a:t>
            </a:fld>
            <a:endParaRPr lang="en-US"/>
          </a:p>
        </p:txBody>
      </p:sp>
    </p:spTree>
    <p:extLst>
      <p:ext uri="{BB962C8B-B14F-4D97-AF65-F5344CB8AC3E}">
        <p14:creationId xmlns:p14="http://schemas.microsoft.com/office/powerpoint/2010/main" val="1338586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IAC meets:</a:t>
            </a:r>
            <a:r>
              <a:rPr lang="en-US" baseline="0" dirty="0" smtClean="0"/>
              <a:t> </a:t>
            </a:r>
            <a:r>
              <a:rPr lang="en-US" dirty="0" smtClean="0"/>
              <a:t>January/February, April, July/August &amp; October/November</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CIRC</a:t>
            </a:r>
            <a:r>
              <a:rPr lang="en-US" baseline="0" dirty="0" smtClean="0"/>
              <a:t> meets: January and June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AAC meets January and June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CAP meets: January, April and September</a:t>
            </a:r>
            <a:endParaRPr lang="en-US" dirty="0" smtClean="0"/>
          </a:p>
          <a:p>
            <a:endParaRPr lang="en-US" dirty="0"/>
          </a:p>
        </p:txBody>
      </p:sp>
      <p:sp>
        <p:nvSpPr>
          <p:cNvPr id="4" name="Slide Number Placeholder 3"/>
          <p:cNvSpPr>
            <a:spLocks noGrp="1"/>
          </p:cNvSpPr>
          <p:nvPr>
            <p:ph type="sldNum" sz="quarter" idx="10"/>
          </p:nvPr>
        </p:nvSpPr>
        <p:spPr/>
        <p:txBody>
          <a:bodyPr/>
          <a:lstStyle/>
          <a:p>
            <a:fld id="{05D4A3D5-EFA2-402A-91F7-9D7637E99E4E}" type="slidenum">
              <a:rPr lang="en-US" smtClean="0"/>
              <a:t>42</a:t>
            </a:fld>
            <a:endParaRPr lang="en-US" dirty="0"/>
          </a:p>
        </p:txBody>
      </p:sp>
    </p:spTree>
    <p:extLst>
      <p:ext uri="{BB962C8B-B14F-4D97-AF65-F5344CB8AC3E}">
        <p14:creationId xmlns:p14="http://schemas.microsoft.com/office/powerpoint/2010/main" val="445338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743CFFE-4489-45B8-83BD-92C7B7243B87}" type="slidenum">
              <a:rPr lang="en-US" smtClean="0"/>
              <a:t>43</a:t>
            </a:fld>
            <a:endParaRPr lang="en-US"/>
          </a:p>
        </p:txBody>
      </p:sp>
    </p:spTree>
    <p:extLst>
      <p:ext uri="{BB962C8B-B14F-4D97-AF65-F5344CB8AC3E}">
        <p14:creationId xmlns:p14="http://schemas.microsoft.com/office/powerpoint/2010/main" val="263270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AFFA21-BA76-41A0-B121-ED3DCF89F8B6}" type="slidenum">
              <a:rPr lang="en-US" smtClean="0"/>
              <a:t>5</a:t>
            </a:fld>
            <a:endParaRPr lang="en-US"/>
          </a:p>
        </p:txBody>
      </p:sp>
    </p:spTree>
    <p:extLst>
      <p:ext uri="{BB962C8B-B14F-4D97-AF65-F5344CB8AC3E}">
        <p14:creationId xmlns:p14="http://schemas.microsoft.com/office/powerpoint/2010/main" val="65825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80BA0-CA8F-4C4F-A1DA-93686E70442B}" type="slidenum">
              <a:rPr lang="en-US" smtClean="0"/>
              <a:t>6</a:t>
            </a:fld>
            <a:endParaRPr lang="en-US"/>
          </a:p>
        </p:txBody>
      </p:sp>
    </p:spTree>
    <p:extLst>
      <p:ext uri="{BB962C8B-B14F-4D97-AF65-F5344CB8AC3E}">
        <p14:creationId xmlns:p14="http://schemas.microsoft.com/office/powerpoint/2010/main" val="228557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05D4A3D5-EFA2-402A-91F7-9D7637E99E4E}" type="slidenum">
              <a:rPr lang="en-US" smtClean="0"/>
              <a:t>8</a:t>
            </a:fld>
            <a:endParaRPr lang="en-US" dirty="0"/>
          </a:p>
        </p:txBody>
      </p:sp>
    </p:spTree>
    <p:extLst>
      <p:ext uri="{BB962C8B-B14F-4D97-AF65-F5344CB8AC3E}">
        <p14:creationId xmlns:p14="http://schemas.microsoft.com/office/powerpoint/2010/main" val="428768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VISION </a:t>
            </a:r>
            <a:r>
              <a:rPr lang="en-US" sz="1200" b="0" i="0" u="none" strike="noStrike" kern="1200" baseline="0" dirty="0" smtClean="0">
                <a:solidFill>
                  <a:schemeClr val="tx1"/>
                </a:solidFill>
                <a:latin typeface="+mn-lt"/>
                <a:ea typeface="+mn-ea"/>
                <a:cs typeface="+mn-cs"/>
              </a:rPr>
              <a:t>of AACSB International is to </a:t>
            </a:r>
            <a:r>
              <a:rPr lang="en-US" sz="1200" b="1" i="0" u="none" strike="noStrike" kern="1200" baseline="0" dirty="0" smtClean="0">
                <a:solidFill>
                  <a:schemeClr val="tx1"/>
                </a:solidFill>
                <a:latin typeface="+mn-lt"/>
                <a:ea typeface="+mn-ea"/>
                <a:cs typeface="+mn-cs"/>
              </a:rPr>
              <a:t>transform business education for global prosperity</a:t>
            </a:r>
            <a:r>
              <a:rPr lang="en-US" sz="1200" b="0" i="0" u="none" strike="noStrike" kern="1200" baseline="0" dirty="0" smtClean="0">
                <a:solidFill>
                  <a:schemeClr val="tx1"/>
                </a:solidFill>
                <a:latin typeface="+mn-lt"/>
                <a:ea typeface="+mn-ea"/>
                <a:cs typeface="+mn-cs"/>
              </a:rPr>
              <a:t>. Business and business schools are a force for good, contributing to the world’s economy and to society, and AACSB International plays a significant role in making that benefit better known to all stakeholders − serving business schools, students, business and society.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MISSION </a:t>
            </a:r>
            <a:r>
              <a:rPr lang="en-US" sz="1200" b="0" i="0" u="none" strike="noStrike" kern="1200" baseline="0" dirty="0" smtClean="0">
                <a:solidFill>
                  <a:schemeClr val="tx1"/>
                </a:solidFill>
                <a:latin typeface="+mn-lt"/>
                <a:ea typeface="+mn-ea"/>
                <a:cs typeface="+mn-cs"/>
              </a:rPr>
              <a:t>of AACSB International is to </a:t>
            </a:r>
            <a:r>
              <a:rPr lang="en-US" sz="1200" b="1" i="0" u="none" strike="noStrike" kern="1200" baseline="0" dirty="0" smtClean="0">
                <a:solidFill>
                  <a:schemeClr val="tx1"/>
                </a:solidFill>
                <a:latin typeface="+mn-lt"/>
                <a:ea typeface="+mn-ea"/>
                <a:cs typeface="+mn-cs"/>
              </a:rPr>
              <a:t>foster engagement, accelerate innovation, and amplify impact in business education.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aligned with AACSB accreditation standards for business schools.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AACSB strives to continuously improve engagement among business, faculty, institutions, and students so that business education is aligned with business practice.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fulfill this goal, AACSB International will encourage and accelerate innovation to continuously improve business education. As a result, business education will have a positive impact on business and society − and AACSB will amplify that impact.</a:t>
            </a: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achieving its mission and vision, AACSB will emphasize and model the following</a:t>
            </a:r>
          </a:p>
          <a:p>
            <a:pPr marL="628650" lvl="1"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VALUES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Quality</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Inclusion &amp; Diversity</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 Global Mindset</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Ethics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Social Responsibility, and Community</a:t>
            </a:r>
            <a:r>
              <a:rPr lang="en-US" sz="1200" b="0" i="0" u="none" strike="noStrike" kern="1200" baseline="0" dirty="0" smtClean="0">
                <a:solidFill>
                  <a:schemeClr val="tx1"/>
                </a:solidFill>
                <a:latin typeface="+mn-lt"/>
                <a:ea typeface="+mn-ea"/>
                <a:cs typeface="+mn-cs"/>
              </a:rPr>
              <a:t>.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These values will drive AACSB’s future initiatives and interactions with the business education community worldwide.</a:t>
            </a:r>
          </a:p>
          <a:p>
            <a:pPr marL="171450" lvl="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[not included in the image, but for reference]</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Over the next few years, AACSB International will focus strategically on five key customer‐focused areas as well as key enablers to deliver on our mission:</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Quality Assurance &amp; Quality Improvement (Accreditation)</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Advocacy &amp; Awareness</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The AACSB Network</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Professional Development</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Business Education Intelligence</a:t>
            </a:r>
          </a:p>
          <a:p>
            <a:pPr marL="1085850" lvl="2"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Enablers</a:t>
            </a:r>
          </a:p>
          <a:p>
            <a:pPr marL="171450" lvl="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AD59CC9-AE5E-446D-BC8E-A112F26A41B7}" type="slidenum">
              <a:rPr lang="en-US" smtClean="0"/>
              <a:t>9</a:t>
            </a:fld>
            <a:endParaRPr lang="en-US"/>
          </a:p>
        </p:txBody>
      </p:sp>
    </p:spTree>
    <p:extLst>
      <p:ext uri="{BB962C8B-B14F-4D97-AF65-F5344CB8AC3E}">
        <p14:creationId xmlns:p14="http://schemas.microsoft.com/office/powerpoint/2010/main" val="3288683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47583"/>
          </a:xfrm>
        </p:spPr>
        <p:txBody>
          <a:bodyPr/>
          <a:lstStyle/>
          <a:p>
            <a:r>
              <a:rPr lang="en-US" sz="1400" b="0" kern="1200" dirty="0" smtClean="0">
                <a:solidFill>
                  <a:schemeClr val="tx1"/>
                </a:solidFill>
                <a:effectLst/>
                <a:latin typeface="+mn-lt"/>
                <a:ea typeface="+mn-ea"/>
                <a:cs typeface="+mn-cs"/>
              </a:rPr>
              <a:t>In April of this year, AACSB unveiled </a:t>
            </a:r>
            <a:r>
              <a:rPr lang="en-US" sz="1400" kern="1200" dirty="0" smtClean="0">
                <a:solidFill>
                  <a:schemeClr val="tx1"/>
                </a:solidFill>
                <a:effectLst/>
                <a:latin typeface="+mn-lt"/>
                <a:ea typeface="+mn-ea"/>
                <a:cs typeface="+mn-cs"/>
              </a:rPr>
              <a:t>a collective vision for business education, which </a:t>
            </a:r>
            <a:r>
              <a:rPr lang="en-US" sz="1200" b="0" i="0" kern="1200" dirty="0" smtClean="0">
                <a:solidFill>
                  <a:schemeClr val="tx1"/>
                </a:solidFill>
                <a:effectLst/>
                <a:latin typeface="+mn-lt"/>
                <a:ea typeface="+mn-ea"/>
                <a:cs typeface="+mn-cs"/>
              </a:rPr>
              <a:t>serves as a guiding framework for business schools, as they adapt to the significant shifts within the broader higher education landscape, and re-imagine their purpose in society.</a:t>
            </a:r>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Some of</a:t>
            </a:r>
            <a:r>
              <a:rPr lang="en-US" sz="1400" kern="1200" baseline="0" dirty="0" smtClean="0">
                <a:solidFill>
                  <a:schemeClr val="tx1"/>
                </a:solidFill>
                <a:effectLst/>
                <a:latin typeface="+mn-lt"/>
                <a:ea typeface="+mn-ea"/>
                <a:cs typeface="+mn-cs"/>
              </a:rPr>
              <a:t> the major questions that the vision aims to address are:</a:t>
            </a:r>
          </a:p>
          <a:p>
            <a:endParaRPr lang="en-US"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How does this vision strengthen my ability to prepare tomorrow’s leaders?</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How does it help me address the changes and challenges that have become business as usual in business education?</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How will it help my school, and our industry, </a:t>
            </a:r>
            <a:r>
              <a:rPr lang="en-US" sz="1400" b="1" kern="1200" dirty="0" smtClean="0">
                <a:solidFill>
                  <a:schemeClr val="tx1"/>
                </a:solidFill>
                <a:effectLst/>
                <a:latin typeface="+mn-lt"/>
                <a:ea typeface="+mn-ea"/>
                <a:cs typeface="+mn-cs"/>
              </a:rPr>
              <a:t>thrive</a:t>
            </a:r>
            <a:r>
              <a:rPr lang="en-US" sz="1400" kern="1200" dirty="0" smtClean="0">
                <a:solidFill>
                  <a:schemeClr val="tx1"/>
                </a:solidFill>
                <a:effectLst/>
                <a:latin typeface="+mn-lt"/>
                <a:ea typeface="+mn-ea"/>
                <a:cs typeface="+mn-cs"/>
              </a:rPr>
              <a:t>?</a:t>
            </a:r>
          </a:p>
          <a:p>
            <a:r>
              <a:rPr lang="en-US" sz="14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F53C7C0-7D5E-4723-85DA-679EE3F4298C}" type="slidenum">
              <a:rPr lang="en-US" smtClean="0"/>
              <a:t>10</a:t>
            </a:fld>
            <a:endParaRPr lang="en-US"/>
          </a:p>
        </p:txBody>
      </p:sp>
    </p:spTree>
    <p:extLst>
      <p:ext uri="{BB962C8B-B14F-4D97-AF65-F5344CB8AC3E}">
        <p14:creationId xmlns:p14="http://schemas.microsoft.com/office/powerpoint/2010/main" val="229923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323850"/>
            <a:ext cx="2212975" cy="1660525"/>
          </a:xfrm>
        </p:spPr>
      </p:sp>
      <p:sp>
        <p:nvSpPr>
          <p:cNvPr id="3" name="Notes Placeholder 2"/>
          <p:cNvSpPr>
            <a:spLocks noGrp="1"/>
          </p:cNvSpPr>
          <p:nvPr>
            <p:ph type="body" idx="1"/>
          </p:nvPr>
        </p:nvSpPr>
        <p:spPr>
          <a:xfrm>
            <a:off x="438150" y="2171700"/>
            <a:ext cx="5886450" cy="6513512"/>
          </a:xfrm>
        </p:spPr>
        <p:txBody>
          <a:bodyPr/>
          <a:lstStyle/>
          <a:p>
            <a:pPr hangingPunct="0"/>
            <a:r>
              <a:rPr lang="en-US" sz="1200" b="1" i="1" kern="1200" dirty="0" smtClean="0">
                <a:solidFill>
                  <a:srgbClr val="7030A0"/>
                </a:solidFill>
                <a:effectLst/>
                <a:latin typeface="+mn-lt"/>
                <a:ea typeface="+mn-ea"/>
                <a:cs typeface="+mn-cs"/>
              </a:rPr>
              <a:t>VISUALS: </a:t>
            </a:r>
            <a:r>
              <a:rPr lang="en-US" b="1" i="1" dirty="0" smtClean="0">
                <a:solidFill>
                  <a:srgbClr val="7030A0"/>
                </a:solidFill>
              </a:rPr>
              <a:t>Automatic motion included in slide. Each hexagon</a:t>
            </a:r>
            <a:r>
              <a:rPr lang="en-US" b="1" i="1" baseline="0" dirty="0" smtClean="0">
                <a:solidFill>
                  <a:srgbClr val="7030A0"/>
                </a:solidFill>
              </a:rPr>
              <a:t> represents an activator to help seize the opportunities. </a:t>
            </a:r>
            <a:endParaRPr lang="en-US" sz="1200" b="1" kern="1200" dirty="0" smtClean="0">
              <a:solidFill>
                <a:srgbClr val="7030A0"/>
              </a:solidFill>
              <a:effectLst/>
            </a:endParaRPr>
          </a:p>
          <a:p>
            <a:pPr hangingPunct="0"/>
            <a:endParaRPr lang="en-US" sz="1200" b="1" kern="1200" dirty="0" smtClean="0">
              <a:solidFill>
                <a:schemeClr val="tx1"/>
              </a:solidFill>
              <a:effectLst/>
              <a:latin typeface="+mn-lt"/>
              <a:ea typeface="+mn-ea"/>
              <a:cs typeface="+mn-cs"/>
            </a:endParaRPr>
          </a:p>
          <a:p>
            <a:pPr hangingPunct="0"/>
            <a:r>
              <a:rPr lang="en-US" sz="1300" b="1" kern="1200" dirty="0" smtClean="0">
                <a:solidFill>
                  <a:schemeClr val="tx1"/>
                </a:solidFill>
                <a:effectLst/>
                <a:latin typeface="+mn-lt"/>
                <a:ea typeface="+mn-ea"/>
                <a:cs typeface="+mn-cs"/>
              </a:rPr>
              <a:t>So, are you Intrigued? Inspired? Can you envision this future? </a:t>
            </a:r>
            <a:endParaRPr lang="en-US" sz="1300" kern="1200" dirty="0" smtClean="0">
              <a:solidFill>
                <a:schemeClr val="tx1"/>
              </a:solidFill>
              <a:effectLst/>
              <a:latin typeface="+mn-lt"/>
              <a:ea typeface="+mn-ea"/>
              <a:cs typeface="+mn-cs"/>
            </a:endParaRPr>
          </a:p>
          <a:p>
            <a:pPr hangingPunct="0"/>
            <a:r>
              <a:rPr lang="en-US" sz="1300" b="1" kern="1200" dirty="0" smtClean="0">
                <a:solidFill>
                  <a:schemeClr val="tx1"/>
                </a:solidFill>
                <a:effectLst/>
                <a:latin typeface="+mn-lt"/>
                <a:ea typeface="+mn-ea"/>
                <a:cs typeface="+mn-cs"/>
              </a:rPr>
              <a:t>Now let’s talk about how we’re going to get there.</a:t>
            </a:r>
            <a:endParaRPr lang="en-US" sz="1300" kern="1200" dirty="0" smtClean="0">
              <a:solidFill>
                <a:schemeClr val="tx1"/>
              </a:solidFill>
              <a:effectLst/>
              <a:latin typeface="+mn-lt"/>
              <a:ea typeface="+mn-ea"/>
              <a:cs typeface="+mn-cs"/>
            </a:endParaRPr>
          </a:p>
          <a:p>
            <a:pPr hangingPunct="0"/>
            <a:r>
              <a:rPr lang="en-US" sz="1300" kern="1200" dirty="0" smtClean="0">
                <a:solidFill>
                  <a:schemeClr val="tx1"/>
                </a:solidFill>
                <a:effectLst/>
                <a:latin typeface="+mn-lt"/>
                <a:ea typeface="+mn-ea"/>
                <a:cs typeface="+mn-cs"/>
              </a:rPr>
              <a:t> </a:t>
            </a:r>
          </a:p>
          <a:p>
            <a:pPr lvl="0" hangingPunct="0"/>
            <a:r>
              <a:rPr lang="en-US" sz="1300" b="1" kern="1200" dirty="0" smtClean="0">
                <a:solidFill>
                  <a:schemeClr val="tx1"/>
                </a:solidFill>
                <a:effectLst/>
                <a:latin typeface="+mn-lt"/>
                <a:ea typeface="+mn-ea"/>
                <a:cs typeface="+mn-cs"/>
              </a:rPr>
              <a:t>We have the opportunity to stretch the boundaries by which we’ve traditionally defined ourselves.</a:t>
            </a:r>
            <a:endParaRPr lang="en-US" sz="1300" kern="1200" dirty="0" smtClean="0">
              <a:solidFill>
                <a:schemeClr val="tx1"/>
              </a:solidFill>
              <a:effectLst/>
              <a:latin typeface="+mn-lt"/>
              <a:ea typeface="+mn-ea"/>
              <a:cs typeface="+mn-cs"/>
            </a:endParaRPr>
          </a:p>
          <a:p>
            <a:pPr hangingPunct="0"/>
            <a:r>
              <a:rPr lang="en-US" sz="1300" b="1" kern="1200" dirty="0" smtClean="0">
                <a:solidFill>
                  <a:schemeClr val="tx1"/>
                </a:solidFill>
                <a:effectLst/>
                <a:latin typeface="+mn-lt"/>
                <a:ea typeface="+mn-ea"/>
                <a:cs typeface="+mn-cs"/>
              </a:rPr>
              <a:t> </a:t>
            </a:r>
            <a:endParaRPr lang="en-US" sz="1300" kern="1200" dirty="0" smtClean="0">
              <a:solidFill>
                <a:schemeClr val="tx1"/>
              </a:solidFill>
              <a:effectLst/>
              <a:latin typeface="+mn-lt"/>
              <a:ea typeface="+mn-ea"/>
              <a:cs typeface="+mn-cs"/>
            </a:endParaRP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Business schools have expertise in a wide range of areas and disciplines. We’re going to claim this additional expertise, </a:t>
            </a:r>
            <a:r>
              <a:rPr lang="en-US" sz="1300" b="1" kern="1200" dirty="0" smtClean="0">
                <a:solidFill>
                  <a:schemeClr val="tx1"/>
                </a:solidFill>
                <a:effectLst/>
                <a:latin typeface="+mn-lt"/>
                <a:ea typeface="+mn-ea"/>
                <a:cs typeface="+mn-cs"/>
              </a:rPr>
              <a:t>own</a:t>
            </a:r>
            <a:r>
              <a:rPr lang="en-US" sz="1300" kern="1200" dirty="0" smtClean="0">
                <a:solidFill>
                  <a:schemeClr val="tx1"/>
                </a:solidFill>
                <a:effectLst/>
                <a:latin typeface="+mn-lt"/>
                <a:ea typeface="+mn-ea"/>
                <a:cs typeface="+mn-cs"/>
              </a:rPr>
              <a:t> it.</a:t>
            </a: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Business schools have a societal purpose. To expand this purpose, we have the opportunity to think, organize and act in new ways.</a:t>
            </a: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Some schools will discover uncommon strategies and solutions. Our vision encourages that diversity. </a:t>
            </a: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By seizing areas of opportunity based on each school’s unique cultural, political, economic and financial context, we will set the standard for a new concept of business education.</a:t>
            </a:r>
          </a:p>
          <a:p>
            <a:pPr hangingPunct="0"/>
            <a:r>
              <a:rPr lang="en-US" sz="1300" kern="1200" dirty="0" smtClean="0">
                <a:solidFill>
                  <a:schemeClr val="tx1"/>
                </a:solidFill>
                <a:effectLst/>
                <a:latin typeface="+mn-lt"/>
                <a:ea typeface="+mn-ea"/>
                <a:cs typeface="+mn-cs"/>
              </a:rPr>
              <a:t> </a:t>
            </a:r>
          </a:p>
          <a:p>
            <a:pPr hangingPunct="0"/>
            <a:r>
              <a:rPr lang="en-US" sz="1300" kern="1200" dirty="0" smtClean="0">
                <a:solidFill>
                  <a:schemeClr val="tx1"/>
                </a:solidFill>
                <a:effectLst/>
                <a:latin typeface="+mn-lt"/>
                <a:ea typeface="+mn-ea"/>
                <a:cs typeface="+mn-cs"/>
              </a:rPr>
              <a:t>And now, here are Activators to help you get there. Activators are actions that accelerate your growth. </a:t>
            </a:r>
          </a:p>
          <a:p>
            <a:pPr hangingPunct="0"/>
            <a:endParaRPr lang="en-US" sz="1300" kern="1200" dirty="0" smtClean="0">
              <a:solidFill>
                <a:schemeClr val="tx1"/>
              </a:solidFill>
              <a:effectLst/>
              <a:latin typeface="+mn-lt"/>
              <a:ea typeface="+mn-ea"/>
              <a:cs typeface="+mn-cs"/>
            </a:endParaRPr>
          </a:p>
          <a:p>
            <a:pPr lvl="0" hangingPunct="0"/>
            <a:r>
              <a:rPr lang="en-US" sz="1300" b="1" kern="1200" dirty="0" smtClean="0">
                <a:solidFill>
                  <a:schemeClr val="tx1"/>
                </a:solidFill>
                <a:effectLst/>
                <a:latin typeface="+mn-lt"/>
                <a:ea typeface="+mn-ea"/>
                <a:cs typeface="+mn-cs"/>
              </a:rPr>
              <a:t>Activator 1: Cultivate a position at the intersection of academia and practice.</a:t>
            </a:r>
            <a:endParaRPr lang="en-US" sz="1300" kern="1200" dirty="0" smtClean="0">
              <a:solidFill>
                <a:schemeClr val="tx1"/>
              </a:solidFill>
              <a:effectLst/>
              <a:latin typeface="+mn-lt"/>
              <a:ea typeface="+mn-ea"/>
              <a:cs typeface="+mn-cs"/>
            </a:endParaRPr>
          </a:p>
          <a:p>
            <a:pPr marL="0" indent="0" hangingPunct="0">
              <a:buFont typeface="Arial" panose="020B0604020202020204" pitchFamily="34" charset="0"/>
              <a:buNone/>
            </a:pPr>
            <a:endParaRPr lang="en-US" sz="1300" kern="1200" dirty="0" smtClean="0">
              <a:solidFill>
                <a:schemeClr val="tx1"/>
              </a:solidFill>
              <a:effectLst/>
              <a:latin typeface="+mn-lt"/>
              <a:ea typeface="+mn-ea"/>
              <a:cs typeface="+mn-cs"/>
            </a:endParaRP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We have an opportunity to engage across industries and sectors to claim the rich space between theory and practice.</a:t>
            </a: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For some schools, building academic rigor will be key. For others, the focus will be on strengthening relationships.</a:t>
            </a: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We will move business schools from being suppliers of talent to being </a:t>
            </a:r>
            <a:r>
              <a:rPr lang="en-US" sz="1300" b="1" kern="1200" dirty="0" smtClean="0">
                <a:solidFill>
                  <a:schemeClr val="tx1"/>
                </a:solidFill>
                <a:effectLst/>
                <a:latin typeface="+mn-lt"/>
                <a:ea typeface="+mn-ea"/>
                <a:cs typeface="+mn-cs"/>
              </a:rPr>
              <a:t>co</a:t>
            </a:r>
            <a:r>
              <a:rPr lang="en-US" sz="1300" kern="1200" dirty="0" smtClean="0">
                <a:solidFill>
                  <a:schemeClr val="tx1"/>
                </a:solidFill>
                <a:effectLst/>
                <a:latin typeface="+mn-lt"/>
                <a:ea typeface="+mn-ea"/>
                <a:cs typeface="+mn-cs"/>
              </a:rPr>
              <a:t>-educators and </a:t>
            </a:r>
            <a:r>
              <a:rPr lang="en-US" sz="1300" b="1" kern="1200" dirty="0" smtClean="0">
                <a:solidFill>
                  <a:schemeClr val="tx1"/>
                </a:solidFill>
                <a:effectLst/>
                <a:latin typeface="+mn-lt"/>
                <a:ea typeface="+mn-ea"/>
                <a:cs typeface="+mn-cs"/>
              </a:rPr>
              <a:t>co</a:t>
            </a:r>
            <a:r>
              <a:rPr lang="en-US" sz="1300" kern="1200" dirty="0" smtClean="0">
                <a:solidFill>
                  <a:schemeClr val="tx1"/>
                </a:solidFill>
                <a:effectLst/>
                <a:latin typeface="+mn-lt"/>
                <a:ea typeface="+mn-ea"/>
                <a:cs typeface="+mn-cs"/>
              </a:rPr>
              <a:t>-creators of ideas, understanding, innovation and entrepreneurship.</a:t>
            </a:r>
          </a:p>
          <a:p>
            <a:pPr hangingPunct="0"/>
            <a:r>
              <a:rPr lang="en-US" sz="1300" kern="1200" dirty="0" smtClean="0">
                <a:solidFill>
                  <a:schemeClr val="tx1"/>
                </a:solidFill>
                <a:effectLst/>
                <a:latin typeface="+mn-lt"/>
                <a:ea typeface="+mn-ea"/>
                <a:cs typeface="+mn-cs"/>
              </a:rPr>
              <a:t> </a:t>
            </a:r>
          </a:p>
          <a:p>
            <a:pPr lvl="0" hangingPunct="0"/>
            <a:r>
              <a:rPr lang="en-US" sz="1300" b="1" kern="1200" dirty="0" smtClean="0">
                <a:solidFill>
                  <a:schemeClr val="tx1"/>
                </a:solidFill>
                <a:effectLst/>
                <a:latin typeface="+mn-lt"/>
                <a:ea typeface="+mn-ea"/>
                <a:cs typeface="+mn-cs"/>
              </a:rPr>
              <a:t>Activator 2: Drive innovation in higher education.</a:t>
            </a:r>
            <a:endParaRPr lang="en-US" sz="1300" kern="1200" dirty="0" smtClean="0">
              <a:solidFill>
                <a:schemeClr val="tx1"/>
              </a:solidFill>
              <a:effectLst/>
              <a:latin typeface="+mn-lt"/>
              <a:ea typeface="+mn-ea"/>
              <a:cs typeface="+mn-cs"/>
            </a:endParaRPr>
          </a:p>
          <a:p>
            <a:pPr hangingPunct="0"/>
            <a:r>
              <a:rPr lang="en-US" sz="1300" b="1" kern="1200" dirty="0" smtClean="0">
                <a:solidFill>
                  <a:schemeClr val="tx1"/>
                </a:solidFill>
                <a:effectLst/>
                <a:latin typeface="+mn-lt"/>
                <a:ea typeface="+mn-ea"/>
                <a:cs typeface="+mn-cs"/>
              </a:rPr>
              <a:t> </a:t>
            </a:r>
            <a:endParaRPr lang="en-US" sz="1300" kern="1200" dirty="0" smtClean="0">
              <a:solidFill>
                <a:schemeClr val="tx1"/>
              </a:solidFill>
              <a:effectLst/>
              <a:latin typeface="+mn-lt"/>
              <a:ea typeface="+mn-ea"/>
              <a:cs typeface="+mn-cs"/>
            </a:endParaRP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New approaches to education, knowledge creation and outreach will require different models for faculty and staffing, education and credentialing, funding and more. </a:t>
            </a: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We understand that higher education has its own structures and support systems.</a:t>
            </a: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Yet within these systems, we have an opportunity to actively create </a:t>
            </a:r>
            <a:r>
              <a:rPr lang="en-US" sz="1300" b="1" kern="1200" dirty="0" smtClean="0">
                <a:solidFill>
                  <a:schemeClr val="tx1"/>
                </a:solidFill>
                <a:effectLst/>
                <a:latin typeface="+mn-lt"/>
                <a:ea typeface="+mn-ea"/>
                <a:cs typeface="+mn-cs"/>
              </a:rPr>
              <a:t>new</a:t>
            </a:r>
            <a:r>
              <a:rPr lang="en-US" sz="1300" kern="1200" dirty="0" smtClean="0">
                <a:solidFill>
                  <a:schemeClr val="tx1"/>
                </a:solidFill>
                <a:effectLst/>
                <a:latin typeface="+mn-lt"/>
                <a:ea typeface="+mn-ea"/>
                <a:cs typeface="+mn-cs"/>
              </a:rPr>
              <a:t> systems, standards and traditions.</a:t>
            </a: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Through working together, moving from independence to </a:t>
            </a:r>
            <a:r>
              <a:rPr lang="en-US" sz="1300" b="1" kern="1200" dirty="0" smtClean="0">
                <a:solidFill>
                  <a:schemeClr val="tx1"/>
                </a:solidFill>
                <a:effectLst/>
                <a:latin typeface="+mn-lt"/>
                <a:ea typeface="+mn-ea"/>
                <a:cs typeface="+mn-cs"/>
              </a:rPr>
              <a:t>inter</a:t>
            </a:r>
            <a:r>
              <a:rPr lang="en-US" sz="1300" kern="1200" dirty="0" smtClean="0">
                <a:solidFill>
                  <a:schemeClr val="tx1"/>
                </a:solidFill>
                <a:effectLst/>
                <a:latin typeface="+mn-lt"/>
                <a:ea typeface="+mn-ea"/>
                <a:cs typeface="+mn-cs"/>
              </a:rPr>
              <a:t>dependence, we can help lead the transformation.</a:t>
            </a:r>
          </a:p>
          <a:p>
            <a:pPr hangingPunct="0"/>
            <a:r>
              <a:rPr lang="en-US" sz="1300" kern="1200" dirty="0" smtClean="0">
                <a:solidFill>
                  <a:schemeClr val="tx1"/>
                </a:solidFill>
                <a:effectLst/>
                <a:latin typeface="+mn-lt"/>
                <a:ea typeface="+mn-ea"/>
                <a:cs typeface="+mn-cs"/>
              </a:rPr>
              <a:t> </a:t>
            </a:r>
          </a:p>
          <a:p>
            <a:pPr lvl="0" hangingPunct="0"/>
            <a:r>
              <a:rPr lang="en-US" sz="1300" b="1" kern="1200" dirty="0" smtClean="0">
                <a:solidFill>
                  <a:schemeClr val="tx1"/>
                </a:solidFill>
                <a:effectLst/>
                <a:latin typeface="+mn-lt"/>
                <a:ea typeface="+mn-ea"/>
                <a:cs typeface="+mn-cs"/>
              </a:rPr>
              <a:t>Activator 3: Connect with other disciplines.</a:t>
            </a:r>
            <a:endParaRPr lang="en-US" sz="1300" kern="1200" dirty="0" smtClean="0">
              <a:solidFill>
                <a:schemeClr val="tx1"/>
              </a:solidFill>
              <a:effectLst/>
              <a:latin typeface="+mn-lt"/>
              <a:ea typeface="+mn-ea"/>
              <a:cs typeface="+mn-cs"/>
            </a:endParaRPr>
          </a:p>
          <a:p>
            <a:pPr marL="0" indent="0" hangingPunct="0">
              <a:buFont typeface="Arial" panose="020B0604020202020204" pitchFamily="34" charset="0"/>
              <a:buNone/>
            </a:pPr>
            <a:endParaRPr lang="en-US" sz="1300" kern="1200" dirty="0" smtClean="0">
              <a:solidFill>
                <a:schemeClr val="tx1"/>
              </a:solidFill>
              <a:effectLst/>
              <a:latin typeface="+mn-lt"/>
              <a:ea typeface="+mn-ea"/>
              <a:cs typeface="+mn-cs"/>
            </a:endParaRP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No one discipline can single-handedly solve every challenge. We must work together.</a:t>
            </a: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For instance, when we offer to help create management programs in engineering, healthcare or other schools, the combined effort benefits everyone involved.</a:t>
            </a: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We’re also serving the needs of students who increasingly seek dual degrees.</a:t>
            </a:r>
          </a:p>
          <a:p>
            <a:pPr marL="628650" lvl="1" indent="-171450" hangingPunct="0">
              <a:buFont typeface="Arial" panose="020B0604020202020204" pitchFamily="34" charset="0"/>
              <a:buChar char="•"/>
            </a:pPr>
            <a:r>
              <a:rPr lang="en-US" sz="1300" kern="1200" dirty="0" smtClean="0">
                <a:solidFill>
                  <a:schemeClr val="tx1"/>
                </a:solidFill>
                <a:effectLst/>
                <a:latin typeface="+mn-lt"/>
                <a:ea typeface="+mn-ea"/>
                <a:cs typeface="+mn-cs"/>
              </a:rPr>
              <a:t>And this is more than course delivery. This involves industry outreach and engagement, and thinking differently about how we connect with outside experts.</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53C7C0-7D5E-4723-85DA-679EE3F4298C}" type="slidenum">
              <a:rPr lang="en-US" smtClean="0"/>
              <a:t>11</a:t>
            </a:fld>
            <a:endParaRPr lang="en-US"/>
          </a:p>
        </p:txBody>
      </p:sp>
    </p:spTree>
    <p:extLst>
      <p:ext uri="{BB962C8B-B14F-4D97-AF65-F5344CB8AC3E}">
        <p14:creationId xmlns:p14="http://schemas.microsoft.com/office/powerpoint/2010/main" val="1063464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A8641D-E4E2-4EA6-89D0-751E13D3BDE0}"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FA27A-76B6-489F-BCB8-C2EC43438297}"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365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8641D-E4E2-4EA6-89D0-751E13D3BDE0}"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54579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8641D-E4E2-4EA6-89D0-751E13D3BDE0}"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3546870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79439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05099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18875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65398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058011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43258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83535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84391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8641D-E4E2-4EA6-89D0-751E13D3BDE0}"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3364597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755238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819071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924902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114417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328780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375796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04506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692426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818491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67381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8641D-E4E2-4EA6-89D0-751E13D3BDE0}"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4194855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203225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793015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016410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780510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095030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606771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334907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83905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150742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80391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A8641D-E4E2-4EA6-89D0-751E13D3BDE0}"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1113361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832319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423160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92114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448237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411086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702030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696041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611647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938240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03058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A8641D-E4E2-4EA6-89D0-751E13D3BDE0}" type="datetimeFigureOut">
              <a:rPr lang="en-US" smtClean="0"/>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829965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625237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326580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7325848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768199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454948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4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3872317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88578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403501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7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018569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66342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A8641D-E4E2-4EA6-89D0-751E13D3BDE0}" type="datetimeFigureOut">
              <a:rPr lang="en-US" smtClean="0"/>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11798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1144388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0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4431829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1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1236062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2_Two Content">
    <p:spTree>
      <p:nvGrpSpPr>
        <p:cNvPr id="1" name=""/>
        <p:cNvGrpSpPr/>
        <p:nvPr/>
      </p:nvGrpSpPr>
      <p:grpSpPr>
        <a:xfrm>
          <a:off x="0" y="0"/>
          <a:ext cx="0" cy="0"/>
          <a:chOff x="0" y="0"/>
          <a:chExt cx="0" cy="0"/>
        </a:xfrm>
      </p:grpSpPr>
      <p:pic>
        <p:nvPicPr>
          <p:cNvPr id="4" name="Picture 4" descr="AAC-PowerPoint-0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685800" y="533400"/>
            <a:ext cx="8077200" cy="1143000"/>
          </a:xfrm>
        </p:spPr>
        <p:txBody>
          <a:bodyPr/>
          <a:lstStyle>
            <a:lvl1pPr algn="l">
              <a:defRPr b="1">
                <a:solidFill>
                  <a:schemeClr val="tx2">
                    <a:lumMod val="85000"/>
                    <a:lumOff val="15000"/>
                  </a:schemeClr>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685800" y="1752600"/>
            <a:ext cx="7772400" cy="4267200"/>
          </a:xfrm>
        </p:spPr>
        <p:txBody>
          <a:bodyPr/>
          <a:lstStyle>
            <a:lvl1pPr>
              <a:defRPr>
                <a:solidFill>
                  <a:schemeClr val="tx2">
                    <a:lumMod val="85000"/>
                    <a:lumOff val="15000"/>
                  </a:schemeClr>
                </a:solidFill>
              </a:defRPr>
            </a:lvl1pPr>
            <a:lvl2pPr>
              <a:defRPr>
                <a:solidFill>
                  <a:schemeClr val="tx2">
                    <a:lumMod val="85000"/>
                    <a:lumOff val="15000"/>
                  </a:schemeClr>
                </a:solidFill>
              </a:defRPr>
            </a:lvl2pPr>
            <a:lvl3pPr>
              <a:defRPr>
                <a:solidFill>
                  <a:schemeClr val="tx2">
                    <a:lumMod val="85000"/>
                    <a:lumOff val="15000"/>
                  </a:schemeClr>
                </a:solidFill>
              </a:defRPr>
            </a:lvl3pPr>
            <a:lvl4pPr>
              <a:defRPr>
                <a:solidFill>
                  <a:schemeClr val="tx2">
                    <a:lumMod val="85000"/>
                    <a:lumOff val="15000"/>
                  </a:schemeClr>
                </a:solidFill>
              </a:defRPr>
            </a:lvl4pPr>
            <a:lvl5pPr>
              <a:defRPr>
                <a:solidFill>
                  <a:schemeClr val="tx2">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685800" y="64008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39000" y="6019800"/>
            <a:ext cx="1905000" cy="457200"/>
          </a:xfrm>
        </p:spPr>
        <p:txBody>
          <a:bodyPr/>
          <a:lstStyle>
            <a:lvl1pPr>
              <a:defRPr/>
            </a:lvl1pPr>
          </a:lstStyle>
          <a:p>
            <a:pPr>
              <a:defRPr/>
            </a:pPr>
            <a:fld id="{E1995D14-0E5B-466E-A5A7-E5C6AD02E68E}" type="slidenum">
              <a:rPr lang="en-US" altLang="en-US"/>
              <a:pPr>
                <a:defRPr/>
              </a:pPr>
              <a:t>‹#›</a:t>
            </a:fld>
            <a:endParaRPr lang="en-US" altLang="en-US"/>
          </a:p>
        </p:txBody>
      </p:sp>
    </p:spTree>
    <p:extLst>
      <p:ext uri="{BB962C8B-B14F-4D97-AF65-F5344CB8AC3E}">
        <p14:creationId xmlns:p14="http://schemas.microsoft.com/office/powerpoint/2010/main" val="240763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8641D-E4E2-4EA6-89D0-751E13D3BDE0}" type="datetimeFigureOut">
              <a:rPr lang="en-US" smtClean="0"/>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9935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8641D-E4E2-4EA6-89D0-751E13D3BDE0}"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82211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8641D-E4E2-4EA6-89D0-751E13D3BDE0}"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FA27A-76B6-489F-BCB8-C2EC43438297}" type="slidenum">
              <a:rPr lang="en-US" smtClean="0"/>
              <a:t>‹#›</a:t>
            </a:fld>
            <a:endParaRPr lang="en-US"/>
          </a:p>
        </p:txBody>
      </p:sp>
    </p:spTree>
    <p:extLst>
      <p:ext uri="{BB962C8B-B14F-4D97-AF65-F5344CB8AC3E}">
        <p14:creationId xmlns:p14="http://schemas.microsoft.com/office/powerpoint/2010/main" val="12068461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8641D-E4E2-4EA6-89D0-751E13D3BDE0}" type="datetimeFigureOut">
              <a:rPr lang="en-US" smtClean="0"/>
              <a:t>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FA27A-76B6-489F-BCB8-C2EC43438297}" type="slidenum">
              <a:rPr lang="en-US" smtClean="0"/>
              <a:t>‹#›</a:t>
            </a:fld>
            <a:endParaRPr lang="en-US"/>
          </a:p>
        </p:txBody>
      </p:sp>
      <p:pic>
        <p:nvPicPr>
          <p:cNvPr id="8" name="Picture 7"/>
          <p:cNvPicPr>
            <a:picLocks noChangeAspect="1"/>
          </p:cNvPicPr>
          <p:nvPr userDrawn="1"/>
        </p:nvPicPr>
        <p:blipFill>
          <a:blip r:embed="rId6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8571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jp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jpeg"/><Relationship Id="rId3" Type="http://schemas.openxmlformats.org/officeDocument/2006/relationships/hyperlink" Target="mailto:Tim.Mescon@aacsb.edu" TargetMode="External"/><Relationship Id="rId7" Type="http://schemas.openxmlformats.org/officeDocument/2006/relationships/hyperlink" Target="mailto:Ihsan.Zakri@aacsb.edu" TargetMode="External"/><Relationship Id="rId12" Type="http://schemas.openxmlformats.org/officeDocument/2006/relationships/hyperlink" Target="mailto:Fani.Vakleva@aacsb.edu" TargetMode="Externa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mailto:Olga.Sholderer@aacsb.edu" TargetMode="External"/><Relationship Id="rId11" Type="http://schemas.openxmlformats.org/officeDocument/2006/relationships/image" Target="../media/image18.jpeg"/><Relationship Id="rId5" Type="http://schemas.openxmlformats.org/officeDocument/2006/relationships/hyperlink" Target="mailto:Marine.condette@aacsb.edu" TargetMode="External"/><Relationship Id="rId10" Type="http://schemas.openxmlformats.org/officeDocument/2006/relationships/image" Target="../media/image17.jpeg"/><Relationship Id="rId4" Type="http://schemas.openxmlformats.org/officeDocument/2006/relationships/hyperlink" Target="mailto:Tara.Jongma@aacsb.edu" TargetMode="External"/><Relationship Id="rId9" Type="http://schemas.openxmlformats.org/officeDocument/2006/relationships/image" Target="../media/image16.jpeg"/><Relationship Id="rId1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 y="1351742"/>
            <a:ext cx="9144001" cy="1902158"/>
          </a:xfrm>
        </p:spPr>
        <p:txBody>
          <a:bodyPr>
            <a:normAutofit/>
          </a:bodyPr>
          <a:lstStyle/>
          <a:p>
            <a:r>
              <a:rPr lang="en-US" dirty="0"/>
              <a:t>AACSB International </a:t>
            </a:r>
            <a:r>
              <a:rPr lang="en-US" dirty="0" smtClean="0"/>
              <a:t/>
            </a:r>
            <a:br>
              <a:rPr lang="en-US" dirty="0" smtClean="0"/>
            </a:br>
            <a:r>
              <a:rPr lang="en-US" sz="3600" dirty="0" smtClean="0"/>
              <a:t>Membership &amp; Quality Assurance</a:t>
            </a:r>
            <a:endParaRPr lang="en-US" sz="3600" dirty="0"/>
          </a:p>
        </p:txBody>
      </p:sp>
      <p:sp>
        <p:nvSpPr>
          <p:cNvPr id="7" name="Subtitle 2"/>
          <p:cNvSpPr>
            <a:spLocks noGrp="1"/>
          </p:cNvSpPr>
          <p:nvPr>
            <p:ph type="subTitle" idx="1"/>
          </p:nvPr>
        </p:nvSpPr>
        <p:spPr>
          <a:xfrm>
            <a:off x="155575" y="2197681"/>
            <a:ext cx="9144000" cy="4064688"/>
          </a:xfrm>
        </p:spPr>
        <p:txBody>
          <a:bodyPr>
            <a:normAutofit/>
          </a:bodyPr>
          <a:lstStyle/>
          <a:p>
            <a:endParaRPr lang="en-US" b="1" dirty="0" smtClean="0"/>
          </a:p>
          <a:p>
            <a:endParaRPr lang="en-US" b="1" dirty="0"/>
          </a:p>
          <a:p>
            <a:endParaRPr lang="en-US" b="1" dirty="0" smtClean="0"/>
          </a:p>
          <a:p>
            <a:r>
              <a:rPr lang="en-US" b="1" dirty="0" smtClean="0"/>
              <a:t>Timothy </a:t>
            </a:r>
            <a:r>
              <a:rPr lang="en-US" b="1" dirty="0"/>
              <a:t>S. Mescon, Ph.D.</a:t>
            </a:r>
            <a:br>
              <a:rPr lang="en-US" b="1" dirty="0"/>
            </a:br>
            <a:r>
              <a:rPr lang="en-US" dirty="0"/>
              <a:t>Sr. VP and Chief Officer- </a:t>
            </a:r>
            <a:r>
              <a:rPr lang="en-US" dirty="0" smtClean="0"/>
              <a:t>EMEA</a:t>
            </a:r>
            <a:endParaRPr lang="en-US" dirty="0"/>
          </a:p>
          <a:p>
            <a:endParaRPr lang="en-US" dirty="0" smtClean="0"/>
          </a:p>
          <a:p>
            <a:r>
              <a:rPr lang="en-US" dirty="0" smtClean="0"/>
              <a:t>January 2017</a:t>
            </a:r>
          </a:p>
          <a:p>
            <a:r>
              <a:rPr lang="en-US" dirty="0" smtClean="0"/>
              <a:t> Sakarya University</a:t>
            </a:r>
            <a:endParaRPr lang="en-US" dirty="0"/>
          </a:p>
        </p:txBody>
      </p:sp>
      <p:sp>
        <p:nvSpPr>
          <p:cNvPr id="8" name="AutoShape 4" descr="IMC FH Kre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Sakarya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282" y="6335325"/>
            <a:ext cx="2276475"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karya Üniversite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571501"/>
            <a:ext cx="2276475"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akarya Üniversite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092" y="6346476"/>
            <a:ext cx="227647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97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5" name="Picture 4" descr="aacsb-infographic_print_FIN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117" y="2737331"/>
            <a:ext cx="6951769" cy="904330"/>
          </a:xfrm>
          <a:prstGeom prst="rect">
            <a:avLst/>
          </a:prstGeom>
        </p:spPr>
      </p:pic>
      <p:pic>
        <p:nvPicPr>
          <p:cNvPr id="7" name="Picture 6" descr="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2314" y="3927560"/>
            <a:ext cx="1519372" cy="386220"/>
          </a:xfrm>
          <a:prstGeom prst="rect">
            <a:avLst/>
          </a:prstGeom>
        </p:spPr>
      </p:pic>
    </p:spTree>
    <p:extLst>
      <p:ext uri="{BB962C8B-B14F-4D97-AF65-F5344CB8AC3E}">
        <p14:creationId xmlns:p14="http://schemas.microsoft.com/office/powerpoint/2010/main" val="2139647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Hexagon 4"/>
          <p:cNvSpPr/>
          <p:nvPr/>
        </p:nvSpPr>
        <p:spPr>
          <a:xfrm>
            <a:off x="608254" y="2659097"/>
            <a:ext cx="2366524" cy="2040107"/>
          </a:xfrm>
          <a:prstGeom prst="hexagon">
            <a:avLst/>
          </a:prstGeom>
          <a:solidFill>
            <a:srgbClr val="0B4772"/>
          </a:solidFill>
          <a:ln w="16510" cmpd="sng">
            <a:solidFill>
              <a:schemeClr val="bg1"/>
            </a:solidFill>
          </a:ln>
          <a:effectLst>
            <a:outerShdw blurRad="190500" dist="635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a:solidFill>
                  <a:schemeClr val="bg1"/>
                </a:solidFill>
              </a:rPr>
              <a:t>Cultivate a</a:t>
            </a:r>
            <a:br>
              <a:rPr lang="en-US" dirty="0">
                <a:solidFill>
                  <a:schemeClr val="bg1"/>
                </a:solidFill>
              </a:rPr>
            </a:br>
            <a:r>
              <a:rPr lang="en-US" dirty="0">
                <a:solidFill>
                  <a:schemeClr val="bg1"/>
                </a:solidFill>
              </a:rPr>
              <a:t>Position at</a:t>
            </a:r>
            <a:br>
              <a:rPr lang="en-US" dirty="0">
                <a:solidFill>
                  <a:schemeClr val="bg1"/>
                </a:solidFill>
              </a:rPr>
            </a:br>
            <a:r>
              <a:rPr lang="en-US" dirty="0">
                <a:solidFill>
                  <a:schemeClr val="bg1"/>
                </a:solidFill>
              </a:rPr>
              <a:t>the Intersection</a:t>
            </a:r>
            <a:br>
              <a:rPr lang="en-US" dirty="0">
                <a:solidFill>
                  <a:schemeClr val="bg1"/>
                </a:solidFill>
              </a:rPr>
            </a:br>
            <a:r>
              <a:rPr lang="en-US" dirty="0">
                <a:solidFill>
                  <a:schemeClr val="bg1"/>
                </a:solidFill>
              </a:rPr>
              <a:t>of Academia </a:t>
            </a:r>
            <a:br>
              <a:rPr lang="en-US" dirty="0">
                <a:solidFill>
                  <a:schemeClr val="bg1"/>
                </a:solidFill>
              </a:rPr>
            </a:br>
            <a:r>
              <a:rPr lang="en-US" dirty="0">
                <a:solidFill>
                  <a:schemeClr val="bg1"/>
                </a:solidFill>
              </a:rPr>
              <a:t>and Practice</a:t>
            </a:r>
          </a:p>
        </p:txBody>
      </p:sp>
      <p:sp>
        <p:nvSpPr>
          <p:cNvPr id="9" name="Hexagon 8"/>
          <p:cNvSpPr/>
          <p:nvPr/>
        </p:nvSpPr>
        <p:spPr>
          <a:xfrm>
            <a:off x="3388738" y="2659097"/>
            <a:ext cx="2366524" cy="2040107"/>
          </a:xfrm>
          <a:prstGeom prst="hexagon">
            <a:avLst/>
          </a:prstGeom>
          <a:solidFill>
            <a:srgbClr val="0B4772"/>
          </a:solidFill>
          <a:ln w="16510" cmpd="sng">
            <a:solidFill>
              <a:schemeClr val="bg1"/>
            </a:solidFill>
          </a:ln>
          <a:effectLst>
            <a:outerShdw blurRad="190500" dist="635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a:solidFill>
                  <a:schemeClr val="bg1"/>
                </a:solidFill>
              </a:rPr>
              <a:t>Drive Innovation</a:t>
            </a:r>
            <a:br>
              <a:rPr lang="en-US" dirty="0">
                <a:solidFill>
                  <a:schemeClr val="bg1"/>
                </a:solidFill>
              </a:rPr>
            </a:br>
            <a:r>
              <a:rPr lang="en-US" dirty="0">
                <a:solidFill>
                  <a:schemeClr val="bg1"/>
                </a:solidFill>
              </a:rPr>
              <a:t>in Higher</a:t>
            </a:r>
          </a:p>
          <a:p>
            <a:pPr algn="ctr"/>
            <a:r>
              <a:rPr lang="en-US" dirty="0">
                <a:solidFill>
                  <a:schemeClr val="bg1"/>
                </a:solidFill>
              </a:rPr>
              <a:t>Education</a:t>
            </a:r>
          </a:p>
        </p:txBody>
      </p:sp>
      <p:sp>
        <p:nvSpPr>
          <p:cNvPr id="10" name="Hexagon 9"/>
          <p:cNvSpPr/>
          <p:nvPr/>
        </p:nvSpPr>
        <p:spPr>
          <a:xfrm>
            <a:off x="6169222" y="2659096"/>
            <a:ext cx="2366524" cy="2040107"/>
          </a:xfrm>
          <a:prstGeom prst="hexagon">
            <a:avLst/>
          </a:prstGeom>
          <a:solidFill>
            <a:srgbClr val="0B4772"/>
          </a:solidFill>
          <a:ln w="16510" cmpd="sng">
            <a:solidFill>
              <a:schemeClr val="bg1"/>
            </a:solidFill>
          </a:ln>
          <a:effectLst>
            <a:outerShdw blurRad="190500" dist="635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a:solidFill>
                  <a:schemeClr val="bg1"/>
                </a:solidFill>
              </a:rPr>
              <a:t>Connect With</a:t>
            </a:r>
          </a:p>
          <a:p>
            <a:pPr algn="ctr"/>
            <a:r>
              <a:rPr lang="en-US" dirty="0">
                <a:solidFill>
                  <a:schemeClr val="bg1"/>
                </a:solidFill>
              </a:rPr>
              <a:t>Other Disciplines</a:t>
            </a:r>
          </a:p>
        </p:txBody>
      </p:sp>
      <p:pic>
        <p:nvPicPr>
          <p:cNvPr id="3" name="Picture 2" descr="howwe'llgetther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3412" y="1526525"/>
            <a:ext cx="4837176" cy="463296"/>
          </a:xfrm>
          <a:prstGeom prst="rect">
            <a:avLst/>
          </a:prstGeom>
          <a:effectLst>
            <a:outerShdw blurRad="190500" dir="2700000" algn="tl" rotWithShape="0">
              <a:srgbClr val="0B4772">
                <a:alpha val="35000"/>
              </a:srgbClr>
            </a:outerShdw>
          </a:effectLst>
        </p:spPr>
      </p:pic>
    </p:spTree>
    <p:extLst>
      <p:ext uri="{BB962C8B-B14F-4D97-AF65-F5344CB8AC3E}">
        <p14:creationId xmlns:p14="http://schemas.microsoft.com/office/powerpoint/2010/main" val="135201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groun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6" name="Oval 15"/>
          <p:cNvSpPr/>
          <p:nvPr/>
        </p:nvSpPr>
        <p:spPr>
          <a:xfrm>
            <a:off x="7230860" y="2804573"/>
            <a:ext cx="1295400" cy="1295400"/>
          </a:xfrm>
          <a:prstGeom prst="ellipse">
            <a:avLst/>
          </a:prstGeom>
          <a:solidFill>
            <a:srgbClr val="B8D9EA"/>
          </a:solidFill>
          <a:ln w="38100" cmpd="sng">
            <a:solidFill>
              <a:srgbClr val="0B477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577742" y="2804573"/>
            <a:ext cx="1295400" cy="1295400"/>
          </a:xfrm>
          <a:prstGeom prst="ellipse">
            <a:avLst/>
          </a:prstGeom>
          <a:solidFill>
            <a:srgbClr val="B8D9EA"/>
          </a:solidFill>
          <a:ln w="38100" cmpd="sng">
            <a:solidFill>
              <a:srgbClr val="0B477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18394" y="2804573"/>
            <a:ext cx="1295400" cy="1295400"/>
          </a:xfrm>
          <a:prstGeom prst="ellipse">
            <a:avLst/>
          </a:prstGeom>
          <a:solidFill>
            <a:srgbClr val="B8D9EA"/>
          </a:solidFill>
          <a:ln w="38100" cmpd="sng">
            <a:solidFill>
              <a:srgbClr val="0B477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economicimpac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478" y="3004419"/>
            <a:ext cx="710190" cy="882357"/>
          </a:xfrm>
          <a:prstGeom prst="rect">
            <a:avLst/>
          </a:prstGeom>
        </p:spPr>
      </p:pic>
      <p:pic>
        <p:nvPicPr>
          <p:cNvPr id="8" name="Picture 7" descr="socialimpac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4893" y="2993657"/>
            <a:ext cx="710190" cy="903878"/>
          </a:xfrm>
          <a:prstGeom prst="rect">
            <a:avLst/>
          </a:prstGeom>
        </p:spPr>
      </p:pic>
      <p:sp>
        <p:nvSpPr>
          <p:cNvPr id="13" name="Oval 12"/>
          <p:cNvSpPr/>
          <p:nvPr/>
        </p:nvSpPr>
        <p:spPr>
          <a:xfrm>
            <a:off x="2271510" y="2804573"/>
            <a:ext cx="1295400" cy="1295400"/>
          </a:xfrm>
          <a:prstGeom prst="ellipse">
            <a:avLst/>
          </a:prstGeom>
          <a:solidFill>
            <a:srgbClr val="B8D9EA"/>
          </a:solidFill>
          <a:ln w="38100" cmpd="sng">
            <a:solidFill>
              <a:srgbClr val="0B477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ewmetric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5699" y="3025940"/>
            <a:ext cx="817794" cy="846489"/>
          </a:xfrm>
          <a:prstGeom prst="rect">
            <a:avLst/>
          </a:prstGeom>
        </p:spPr>
      </p:pic>
      <p:sp>
        <p:nvSpPr>
          <p:cNvPr id="14" name="Oval 13"/>
          <p:cNvSpPr/>
          <p:nvPr/>
        </p:nvSpPr>
        <p:spPr>
          <a:xfrm>
            <a:off x="3924626" y="2804573"/>
            <a:ext cx="1295400" cy="1295400"/>
          </a:xfrm>
          <a:prstGeom prst="ellipse">
            <a:avLst/>
          </a:prstGeom>
          <a:solidFill>
            <a:srgbClr val="B8D9EA"/>
          </a:solidFill>
          <a:ln w="38100" cmpd="sng">
            <a:solidFill>
              <a:srgbClr val="0B477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85533" y="4183984"/>
            <a:ext cx="1563077" cy="276999"/>
          </a:xfrm>
          <a:prstGeom prst="rect">
            <a:avLst/>
          </a:prstGeom>
          <a:noFill/>
        </p:spPr>
        <p:txBody>
          <a:bodyPr wrap="square" rtlCol="0">
            <a:spAutoFit/>
          </a:bodyPr>
          <a:lstStyle/>
          <a:p>
            <a:pPr algn="ctr"/>
            <a:r>
              <a:rPr lang="en-US" sz="1200" dirty="0">
                <a:solidFill>
                  <a:srgbClr val="0B4772"/>
                </a:solidFill>
              </a:rPr>
              <a:t>Diverse Models</a:t>
            </a:r>
          </a:p>
        </p:txBody>
      </p:sp>
      <p:sp>
        <p:nvSpPr>
          <p:cNvPr id="18" name="TextBox 17"/>
          <p:cNvSpPr txBox="1"/>
          <p:nvPr/>
        </p:nvSpPr>
        <p:spPr>
          <a:xfrm>
            <a:off x="2136533" y="4183984"/>
            <a:ext cx="1563077" cy="276999"/>
          </a:xfrm>
          <a:prstGeom prst="rect">
            <a:avLst/>
          </a:prstGeom>
          <a:noFill/>
        </p:spPr>
        <p:txBody>
          <a:bodyPr wrap="square" rtlCol="0">
            <a:spAutoFit/>
          </a:bodyPr>
          <a:lstStyle/>
          <a:p>
            <a:pPr algn="ctr"/>
            <a:r>
              <a:rPr lang="en-US" sz="1200" dirty="0">
                <a:solidFill>
                  <a:srgbClr val="0B4772"/>
                </a:solidFill>
              </a:rPr>
              <a:t>New Metrics</a:t>
            </a:r>
          </a:p>
        </p:txBody>
      </p:sp>
      <p:sp>
        <p:nvSpPr>
          <p:cNvPr id="19" name="TextBox 18"/>
          <p:cNvSpPr txBox="1"/>
          <p:nvPr/>
        </p:nvSpPr>
        <p:spPr>
          <a:xfrm>
            <a:off x="3787533" y="4183984"/>
            <a:ext cx="1563077" cy="276999"/>
          </a:xfrm>
          <a:prstGeom prst="rect">
            <a:avLst/>
          </a:prstGeom>
          <a:noFill/>
        </p:spPr>
        <p:txBody>
          <a:bodyPr wrap="square" rtlCol="0">
            <a:spAutoFit/>
          </a:bodyPr>
          <a:lstStyle/>
          <a:p>
            <a:pPr algn="ctr"/>
            <a:r>
              <a:rPr lang="en-US" sz="1200" dirty="0">
                <a:solidFill>
                  <a:srgbClr val="0B4772"/>
                </a:solidFill>
              </a:rPr>
              <a:t>Clarity of Purpose</a:t>
            </a:r>
          </a:p>
        </p:txBody>
      </p:sp>
      <p:sp>
        <p:nvSpPr>
          <p:cNvPr id="20" name="TextBox 19"/>
          <p:cNvSpPr txBox="1"/>
          <p:nvPr/>
        </p:nvSpPr>
        <p:spPr>
          <a:xfrm>
            <a:off x="5447000" y="4183984"/>
            <a:ext cx="1563077" cy="276999"/>
          </a:xfrm>
          <a:prstGeom prst="rect">
            <a:avLst/>
          </a:prstGeom>
          <a:noFill/>
        </p:spPr>
        <p:txBody>
          <a:bodyPr wrap="square" rtlCol="0">
            <a:spAutoFit/>
          </a:bodyPr>
          <a:lstStyle/>
          <a:p>
            <a:pPr algn="ctr"/>
            <a:r>
              <a:rPr lang="en-US" sz="1200" dirty="0">
                <a:solidFill>
                  <a:srgbClr val="0B4772"/>
                </a:solidFill>
              </a:rPr>
              <a:t>Social Impact</a:t>
            </a:r>
          </a:p>
        </p:txBody>
      </p:sp>
      <p:sp>
        <p:nvSpPr>
          <p:cNvPr id="21" name="TextBox 20"/>
          <p:cNvSpPr txBox="1"/>
          <p:nvPr/>
        </p:nvSpPr>
        <p:spPr>
          <a:xfrm>
            <a:off x="7095392" y="4183984"/>
            <a:ext cx="1563077" cy="276999"/>
          </a:xfrm>
          <a:prstGeom prst="rect">
            <a:avLst/>
          </a:prstGeom>
          <a:noFill/>
        </p:spPr>
        <p:txBody>
          <a:bodyPr wrap="square" rtlCol="0">
            <a:spAutoFit/>
          </a:bodyPr>
          <a:lstStyle/>
          <a:p>
            <a:pPr algn="ctr"/>
            <a:r>
              <a:rPr lang="en-US" sz="1200" dirty="0">
                <a:solidFill>
                  <a:srgbClr val="0B4772"/>
                </a:solidFill>
              </a:rPr>
              <a:t>Economic Impact</a:t>
            </a:r>
          </a:p>
        </p:txBody>
      </p:sp>
      <p:pic>
        <p:nvPicPr>
          <p:cNvPr id="5" name="Picture 4" descr="clarityofpurpos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5808" y="3025939"/>
            <a:ext cx="916293" cy="871596"/>
          </a:xfrm>
          <a:prstGeom prst="rect">
            <a:avLst/>
          </a:prstGeom>
        </p:spPr>
      </p:pic>
      <p:pic>
        <p:nvPicPr>
          <p:cNvPr id="6" name="Picture 5" descr="whatsuccesslookslik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1320" y="1526525"/>
            <a:ext cx="3261360" cy="868680"/>
          </a:xfrm>
          <a:prstGeom prst="rect">
            <a:avLst/>
          </a:prstGeom>
          <a:effectLst>
            <a:outerShdw blurRad="190500" dir="2700000" algn="tl" rotWithShape="0">
              <a:srgbClr val="0B4772">
                <a:alpha val="35000"/>
              </a:srgbClr>
            </a:outerShdw>
          </a:effectLst>
        </p:spPr>
      </p:pic>
      <p:pic>
        <p:nvPicPr>
          <p:cNvPr id="2" name="Picture 1" descr="diversemodel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6388" y="2997244"/>
            <a:ext cx="896704" cy="896704"/>
          </a:xfrm>
          <a:prstGeom prst="rect">
            <a:avLst/>
          </a:prstGeom>
        </p:spPr>
      </p:pic>
    </p:spTree>
    <p:extLst>
      <p:ext uri="{BB962C8B-B14F-4D97-AF65-F5344CB8AC3E}">
        <p14:creationId xmlns:p14="http://schemas.microsoft.com/office/powerpoint/2010/main" val="191550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2" grpId="0" animBg="1"/>
      <p:bldP spid="13" grpId="0" animBg="1"/>
      <p:bldP spid="14" grpId="0" animBg="1"/>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ackgroun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grpSp>
        <p:nvGrpSpPr>
          <p:cNvPr id="2" name="Group 1"/>
          <p:cNvGrpSpPr/>
          <p:nvPr/>
        </p:nvGrpSpPr>
        <p:grpSpPr>
          <a:xfrm>
            <a:off x="1942425" y="2096075"/>
            <a:ext cx="5259153" cy="3213653"/>
            <a:chOff x="1942424" y="1238824"/>
            <a:chExt cx="5259153" cy="3213653"/>
          </a:xfrm>
        </p:grpSpPr>
        <p:sp>
          <p:nvSpPr>
            <p:cNvPr id="19" name="Hexagon 18"/>
            <p:cNvSpPr/>
            <p:nvPr/>
          </p:nvSpPr>
          <p:spPr>
            <a:xfrm>
              <a:off x="4059668" y="1918718"/>
              <a:ext cx="1392306" cy="1200265"/>
            </a:xfrm>
            <a:prstGeom prst="hexagon">
              <a:avLst/>
            </a:prstGeom>
            <a:solidFill>
              <a:srgbClr val="8CC640"/>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Hexagon 15"/>
            <p:cNvSpPr/>
            <p:nvPr/>
          </p:nvSpPr>
          <p:spPr>
            <a:xfrm>
              <a:off x="4059668" y="3252212"/>
              <a:ext cx="1392306" cy="1200265"/>
            </a:xfrm>
            <a:prstGeom prst="hexagon">
              <a:avLst/>
            </a:prstGeom>
            <a:solidFill>
              <a:srgbClr val="F59324"/>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Hexagon 16"/>
            <p:cNvSpPr/>
            <p:nvPr/>
          </p:nvSpPr>
          <p:spPr>
            <a:xfrm>
              <a:off x="5267706" y="2577647"/>
              <a:ext cx="1392306" cy="1200265"/>
            </a:xfrm>
            <a:prstGeom prst="hexagon">
              <a:avLst/>
            </a:prstGeom>
            <a:solidFill>
              <a:srgbClr val="F05C2B"/>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Hexagon 17"/>
            <p:cNvSpPr/>
            <p:nvPr/>
          </p:nvSpPr>
          <p:spPr>
            <a:xfrm>
              <a:off x="2846729" y="2577647"/>
              <a:ext cx="1392306" cy="1200265"/>
            </a:xfrm>
            <a:prstGeom prst="hexagon">
              <a:avLst/>
            </a:prstGeom>
            <a:solidFill>
              <a:srgbClr val="EE2C7C"/>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Hexagon 19"/>
            <p:cNvSpPr/>
            <p:nvPr/>
          </p:nvSpPr>
          <p:spPr>
            <a:xfrm>
              <a:off x="5267706" y="1238824"/>
              <a:ext cx="1392306" cy="1200265"/>
            </a:xfrm>
            <a:prstGeom prst="hexagon">
              <a:avLst/>
            </a:prstGeom>
            <a:solidFill>
              <a:srgbClr val="1CA8DF"/>
            </a:solidFill>
            <a:ln w="38100" cmpd="sng">
              <a:solidFill>
                <a:srgbClr val="FFFFFF"/>
              </a:solidFill>
            </a:ln>
            <a:effectLst>
              <a:outerShdw blurRad="76200" dist="38100" dir="2700000" algn="tl" rotWithShape="0">
                <a:srgbClr val="0B4772">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739362" y="1630092"/>
              <a:ext cx="2462215" cy="430887"/>
            </a:xfrm>
            <a:prstGeom prst="rect">
              <a:avLst/>
            </a:prstGeom>
            <a:noFill/>
          </p:spPr>
          <p:txBody>
            <a:bodyPr wrap="square" lIns="0" tIns="0" rIns="0" bIns="0" rtlCol="0">
              <a:spAutoFit/>
            </a:bodyPr>
            <a:lstStyle/>
            <a:p>
              <a:pPr algn="ctr"/>
              <a:r>
                <a:rPr lang="en-US" sz="1400" dirty="0">
                  <a:solidFill>
                    <a:schemeClr val="bg1"/>
                  </a:solidFill>
                </a:rPr>
                <a:t>Catalysts</a:t>
              </a:r>
              <a:br>
                <a:rPr lang="en-US" sz="1400" dirty="0">
                  <a:solidFill>
                    <a:schemeClr val="bg1"/>
                  </a:solidFill>
                </a:rPr>
              </a:br>
              <a:r>
                <a:rPr lang="en-US" sz="1400" dirty="0">
                  <a:solidFill>
                    <a:schemeClr val="bg1"/>
                  </a:solidFill>
                </a:rPr>
                <a:t>for Innovation</a:t>
              </a:r>
            </a:p>
          </p:txBody>
        </p:sp>
        <p:sp>
          <p:nvSpPr>
            <p:cNvPr id="9" name="TextBox 8"/>
            <p:cNvSpPr txBox="1"/>
            <p:nvPr/>
          </p:nvSpPr>
          <p:spPr>
            <a:xfrm>
              <a:off x="3525428" y="2305426"/>
              <a:ext cx="2462215" cy="430887"/>
            </a:xfrm>
            <a:prstGeom prst="rect">
              <a:avLst/>
            </a:prstGeom>
            <a:noFill/>
          </p:spPr>
          <p:txBody>
            <a:bodyPr wrap="square" lIns="0" tIns="0" rIns="0" bIns="0" rtlCol="0">
              <a:spAutoFit/>
            </a:bodyPr>
            <a:lstStyle/>
            <a:p>
              <a:pPr algn="ctr"/>
              <a:r>
                <a:rPr lang="en-US" sz="1400" dirty="0">
                  <a:solidFill>
                    <a:schemeClr val="bg1"/>
                  </a:solidFill>
                </a:rPr>
                <a:t>Co-Creators</a:t>
              </a:r>
              <a:br>
                <a:rPr lang="en-US" sz="1400" dirty="0">
                  <a:solidFill>
                    <a:schemeClr val="bg1"/>
                  </a:solidFill>
                </a:rPr>
              </a:br>
              <a:r>
                <a:rPr lang="en-US" sz="1400" dirty="0">
                  <a:solidFill>
                    <a:schemeClr val="bg1"/>
                  </a:solidFill>
                </a:rPr>
                <a:t>of Knowledge</a:t>
              </a:r>
            </a:p>
          </p:txBody>
        </p:sp>
        <p:sp>
          <p:nvSpPr>
            <p:cNvPr id="10" name="TextBox 9"/>
            <p:cNvSpPr txBox="1"/>
            <p:nvPr/>
          </p:nvSpPr>
          <p:spPr>
            <a:xfrm>
              <a:off x="3525428" y="3533631"/>
              <a:ext cx="2462215" cy="646331"/>
            </a:xfrm>
            <a:prstGeom prst="rect">
              <a:avLst/>
            </a:prstGeom>
            <a:noFill/>
          </p:spPr>
          <p:txBody>
            <a:bodyPr wrap="square" lIns="0" tIns="0" rIns="0" bIns="0" rtlCol="0">
              <a:spAutoFit/>
            </a:bodyPr>
            <a:lstStyle/>
            <a:p>
              <a:pPr algn="ctr"/>
              <a:r>
                <a:rPr lang="en-US" sz="1400" dirty="0">
                  <a:solidFill>
                    <a:schemeClr val="bg1"/>
                  </a:solidFill>
                </a:rPr>
                <a:t>Hubs of</a:t>
              </a:r>
              <a:br>
                <a:rPr lang="en-US" sz="1400" dirty="0">
                  <a:solidFill>
                    <a:schemeClr val="bg1"/>
                  </a:solidFill>
                </a:rPr>
              </a:br>
              <a:r>
                <a:rPr lang="en-US" sz="1400" dirty="0">
                  <a:solidFill>
                    <a:schemeClr val="bg1"/>
                  </a:solidFill>
                </a:rPr>
                <a:t>Lifelong</a:t>
              </a:r>
              <a:br>
                <a:rPr lang="en-US" sz="1400" dirty="0">
                  <a:solidFill>
                    <a:schemeClr val="bg1"/>
                  </a:solidFill>
                </a:rPr>
              </a:br>
              <a:r>
                <a:rPr lang="en-US" sz="1400" dirty="0">
                  <a:solidFill>
                    <a:schemeClr val="bg1"/>
                  </a:solidFill>
                </a:rPr>
                <a:t>Learning</a:t>
              </a:r>
            </a:p>
          </p:txBody>
        </p:sp>
        <p:sp>
          <p:nvSpPr>
            <p:cNvPr id="11" name="TextBox 10"/>
            <p:cNvSpPr txBox="1"/>
            <p:nvPr/>
          </p:nvSpPr>
          <p:spPr>
            <a:xfrm>
              <a:off x="4739362" y="2968912"/>
              <a:ext cx="2462215" cy="430887"/>
            </a:xfrm>
            <a:prstGeom prst="rect">
              <a:avLst/>
            </a:prstGeom>
            <a:noFill/>
          </p:spPr>
          <p:txBody>
            <a:bodyPr wrap="square" lIns="0" tIns="0" rIns="0" bIns="0" rtlCol="0">
              <a:spAutoFit/>
            </a:bodyPr>
            <a:lstStyle/>
            <a:p>
              <a:pPr algn="ctr"/>
              <a:r>
                <a:rPr lang="en-US" sz="1400" dirty="0">
                  <a:solidFill>
                    <a:schemeClr val="bg1"/>
                  </a:solidFill>
                </a:rPr>
                <a:t>Leaders on</a:t>
              </a:r>
              <a:br>
                <a:rPr lang="en-US" sz="1400" dirty="0">
                  <a:solidFill>
                    <a:schemeClr val="bg1"/>
                  </a:solidFill>
                </a:rPr>
              </a:br>
              <a:r>
                <a:rPr lang="en-US" sz="1400" dirty="0">
                  <a:solidFill>
                    <a:schemeClr val="bg1"/>
                  </a:solidFill>
                </a:rPr>
                <a:t>Leadership</a:t>
              </a:r>
            </a:p>
          </p:txBody>
        </p:sp>
        <p:sp>
          <p:nvSpPr>
            <p:cNvPr id="12" name="TextBox 11"/>
            <p:cNvSpPr txBox="1"/>
            <p:nvPr/>
          </p:nvSpPr>
          <p:spPr>
            <a:xfrm>
              <a:off x="1942424" y="2871203"/>
              <a:ext cx="3201553" cy="646331"/>
            </a:xfrm>
            <a:prstGeom prst="rect">
              <a:avLst/>
            </a:prstGeom>
            <a:noFill/>
          </p:spPr>
          <p:txBody>
            <a:bodyPr wrap="square" lIns="0" tIns="0" rIns="0" bIns="0" rtlCol="0">
              <a:spAutoFit/>
            </a:bodyPr>
            <a:lstStyle/>
            <a:p>
              <a:pPr algn="ctr"/>
              <a:r>
                <a:rPr lang="en-US" sz="1400" dirty="0">
                  <a:solidFill>
                    <a:schemeClr val="bg1"/>
                  </a:solidFill>
                </a:rPr>
                <a:t>Enablers</a:t>
              </a:r>
              <a:br>
                <a:rPr lang="en-US" sz="1400" dirty="0">
                  <a:solidFill>
                    <a:schemeClr val="bg1"/>
                  </a:solidFill>
                </a:rPr>
              </a:br>
              <a:r>
                <a:rPr lang="en-US" sz="1400" dirty="0">
                  <a:solidFill>
                    <a:schemeClr val="bg1"/>
                  </a:solidFill>
                </a:rPr>
                <a:t>of Global</a:t>
              </a:r>
              <a:br>
                <a:rPr lang="en-US" sz="1400" dirty="0">
                  <a:solidFill>
                    <a:schemeClr val="bg1"/>
                  </a:solidFill>
                </a:rPr>
              </a:br>
              <a:r>
                <a:rPr lang="en-US" sz="1400" dirty="0">
                  <a:solidFill>
                    <a:schemeClr val="bg1"/>
                  </a:solidFill>
                </a:rPr>
                <a:t>Prosperity</a:t>
              </a:r>
            </a:p>
          </p:txBody>
        </p:sp>
      </p:grpSp>
      <p:pic>
        <p:nvPicPr>
          <p:cNvPr id="4" name="Picture 3" descr="5opportunitiestothriv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992" y="1032269"/>
            <a:ext cx="5902343" cy="491537"/>
          </a:xfrm>
          <a:prstGeom prst="rect">
            <a:avLst/>
          </a:prstGeom>
          <a:effectLst>
            <a:outerShdw blurRad="190500" dir="2700000" algn="tl" rotWithShape="0">
              <a:srgbClr val="0B4772">
                <a:alpha val="35000"/>
              </a:srgbClr>
            </a:outerShdw>
          </a:effectLst>
        </p:spPr>
      </p:pic>
      <p:sp>
        <p:nvSpPr>
          <p:cNvPr id="5" name="TextBox 4"/>
          <p:cNvSpPr txBox="1"/>
          <p:nvPr/>
        </p:nvSpPr>
        <p:spPr>
          <a:xfrm>
            <a:off x="2261507" y="1863476"/>
            <a:ext cx="184731" cy="369332"/>
          </a:xfrm>
          <a:prstGeom prst="rect">
            <a:avLst/>
          </a:prstGeom>
          <a:noFill/>
        </p:spPr>
        <p:txBody>
          <a:bodyPr wrap="none" rtlCol="0">
            <a:spAutoFit/>
          </a:bodyPr>
          <a:lstStyle/>
          <a:p>
            <a:endParaRPr lang="en-US" dirty="0"/>
          </a:p>
        </p:txBody>
      </p:sp>
      <p:sp>
        <p:nvSpPr>
          <p:cNvPr id="6" name="TextBox 5"/>
          <p:cNvSpPr txBox="1"/>
          <p:nvPr/>
        </p:nvSpPr>
        <p:spPr>
          <a:xfrm>
            <a:off x="881743" y="1592036"/>
            <a:ext cx="6858000" cy="523220"/>
          </a:xfrm>
          <a:prstGeom prst="rect">
            <a:avLst/>
          </a:prstGeom>
          <a:noFill/>
        </p:spPr>
        <p:txBody>
          <a:bodyPr wrap="square" rtlCol="0">
            <a:spAutoFit/>
          </a:bodyPr>
          <a:lstStyle/>
          <a:p>
            <a:pPr algn="r"/>
            <a:r>
              <a:rPr lang="en-US" sz="2800" dirty="0" smtClean="0">
                <a:solidFill>
                  <a:schemeClr val="bg1"/>
                </a:solidFill>
              </a:rPr>
              <a:t>A Collective Vision for Business Education</a:t>
            </a:r>
            <a:endParaRPr lang="en-US" sz="2800" dirty="0">
              <a:solidFill>
                <a:schemeClr val="bg1"/>
              </a:solidFill>
            </a:endParaRPr>
          </a:p>
        </p:txBody>
      </p:sp>
    </p:spTree>
    <p:extLst>
      <p:ext uri="{BB962C8B-B14F-4D97-AF65-F5344CB8AC3E}">
        <p14:creationId xmlns:p14="http://schemas.microsoft.com/office/powerpoint/2010/main" val="249906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Be Part of the Global Network</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531" y="2649405"/>
            <a:ext cx="714375" cy="7143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53" y="1504232"/>
            <a:ext cx="714375" cy="7143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53" y="3856578"/>
            <a:ext cx="714375" cy="71437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6529" y="1523641"/>
            <a:ext cx="714375" cy="714375"/>
          </a:xfrm>
          <a:prstGeom prst="rect">
            <a:avLst/>
          </a:prstGeom>
        </p:spPr>
      </p:pic>
      <p:sp>
        <p:nvSpPr>
          <p:cNvPr id="13" name="Content Placeholder 2"/>
          <p:cNvSpPr txBox="1">
            <a:spLocks/>
          </p:cNvSpPr>
          <p:nvPr/>
        </p:nvSpPr>
        <p:spPr>
          <a:xfrm>
            <a:off x="1139429" y="1656633"/>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dirty="0" smtClean="0">
                <a:solidFill>
                  <a:srgbClr val="0060A9"/>
                </a:solidFill>
              </a:rPr>
              <a:t>Global Network</a:t>
            </a:r>
          </a:p>
          <a:p>
            <a:pPr>
              <a:defRPr/>
            </a:pPr>
            <a:r>
              <a:rPr lang="en-US" sz="1800" dirty="0" smtClean="0"/>
              <a:t>Affinity Groups</a:t>
            </a:r>
          </a:p>
          <a:p>
            <a:pPr>
              <a:defRPr/>
            </a:pPr>
            <a:r>
              <a:rPr lang="en-US" sz="1800" dirty="0" smtClean="0"/>
              <a:t>Exchange</a:t>
            </a:r>
          </a:p>
          <a:p>
            <a:pPr>
              <a:defRPr/>
            </a:pPr>
            <a:r>
              <a:rPr lang="en-US" sz="1800" dirty="0" smtClean="0"/>
              <a:t>Collaboration Concourse</a:t>
            </a:r>
          </a:p>
          <a:p>
            <a:pPr>
              <a:defRPr/>
            </a:pPr>
            <a:r>
              <a:rPr lang="en-US" sz="1800" dirty="0" smtClean="0"/>
              <a:t>Volunteer Opportunities</a:t>
            </a:r>
          </a:p>
        </p:txBody>
      </p:sp>
      <p:sp>
        <p:nvSpPr>
          <p:cNvPr id="14" name="Content Placeholder 2"/>
          <p:cNvSpPr txBox="1">
            <a:spLocks/>
          </p:cNvSpPr>
          <p:nvPr/>
        </p:nvSpPr>
        <p:spPr>
          <a:xfrm>
            <a:off x="5019688" y="1504232"/>
            <a:ext cx="3853889" cy="714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dirty="0" smtClean="0">
                <a:solidFill>
                  <a:srgbClr val="0060A9"/>
                </a:solidFill>
              </a:rPr>
              <a:t>Quality Assurance &amp; Quality Improvement (Accreditation) </a:t>
            </a:r>
          </a:p>
        </p:txBody>
      </p:sp>
      <p:sp>
        <p:nvSpPr>
          <p:cNvPr id="15" name="Content Placeholder 2"/>
          <p:cNvSpPr txBox="1">
            <a:spLocks/>
          </p:cNvSpPr>
          <p:nvPr/>
        </p:nvSpPr>
        <p:spPr>
          <a:xfrm>
            <a:off x="5070341" y="2649405"/>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dirty="0" smtClean="0">
                <a:solidFill>
                  <a:srgbClr val="0060A9"/>
                </a:solidFill>
              </a:rPr>
              <a:t>Business Education Intelligence</a:t>
            </a:r>
          </a:p>
          <a:p>
            <a:pPr>
              <a:defRPr/>
            </a:pPr>
            <a:r>
              <a:rPr lang="en-US" sz="1800" dirty="0" smtClean="0"/>
              <a:t>Industry reports</a:t>
            </a:r>
          </a:p>
          <a:p>
            <a:pPr>
              <a:defRPr/>
            </a:pPr>
            <a:r>
              <a:rPr lang="en-US" sz="1800" dirty="0" smtClean="0"/>
              <a:t>DataDirect database</a:t>
            </a:r>
          </a:p>
          <a:p>
            <a:pPr>
              <a:defRPr/>
            </a:pPr>
            <a:r>
              <a:rPr lang="en-US" sz="1800" dirty="0" smtClean="0"/>
              <a:t>Country profiles</a:t>
            </a:r>
          </a:p>
          <a:p>
            <a:pPr>
              <a:defRPr/>
            </a:pPr>
            <a:r>
              <a:rPr lang="en-US" sz="1800" dirty="0" err="1" smtClean="0"/>
              <a:t>BizEd</a:t>
            </a:r>
            <a:r>
              <a:rPr lang="en-US" sz="1800" dirty="0" smtClean="0"/>
              <a:t> Magazine</a:t>
            </a:r>
          </a:p>
        </p:txBody>
      </p:sp>
      <p:sp>
        <p:nvSpPr>
          <p:cNvPr id="16" name="Content Placeholder 2"/>
          <p:cNvSpPr txBox="1">
            <a:spLocks/>
          </p:cNvSpPr>
          <p:nvPr/>
        </p:nvSpPr>
        <p:spPr>
          <a:xfrm>
            <a:off x="1218037" y="3857836"/>
            <a:ext cx="3331896" cy="2431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dirty="0" smtClean="0">
                <a:solidFill>
                  <a:srgbClr val="0060A9"/>
                </a:solidFill>
              </a:rPr>
              <a:t>Professional Development Events</a:t>
            </a:r>
          </a:p>
          <a:p>
            <a:pPr>
              <a:defRPr/>
            </a:pPr>
            <a:r>
              <a:rPr lang="en-US" sz="1800" dirty="0" smtClean="0"/>
              <a:t>Conferences</a:t>
            </a:r>
          </a:p>
          <a:p>
            <a:pPr>
              <a:defRPr/>
            </a:pPr>
            <a:r>
              <a:rPr lang="en-US" sz="1800" dirty="0" smtClean="0"/>
              <a:t>Seminars</a:t>
            </a:r>
          </a:p>
          <a:p>
            <a:pPr>
              <a:defRPr/>
            </a:pPr>
            <a:r>
              <a:rPr lang="en-US" sz="1800" dirty="0" smtClean="0"/>
              <a:t>Webinars &amp; eLearning</a:t>
            </a:r>
            <a:endParaRPr lang="en-US" sz="1800" dirty="0"/>
          </a:p>
          <a:p>
            <a:pPr>
              <a:defRPr/>
            </a:pPr>
            <a:r>
              <a:rPr lang="en-US" sz="1800" dirty="0" smtClean="0"/>
              <a:t>Exhibiting &amp; Sponsorship</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5531" y="4753054"/>
            <a:ext cx="714375" cy="714375"/>
          </a:xfrm>
          <a:prstGeom prst="rect">
            <a:avLst/>
          </a:prstGeom>
        </p:spPr>
      </p:pic>
      <p:sp>
        <p:nvSpPr>
          <p:cNvPr id="19" name="Content Placeholder 2"/>
          <p:cNvSpPr txBox="1">
            <a:spLocks/>
          </p:cNvSpPr>
          <p:nvPr/>
        </p:nvSpPr>
        <p:spPr>
          <a:xfrm>
            <a:off x="5073522" y="4917843"/>
            <a:ext cx="3331896" cy="2431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dirty="0" smtClean="0">
                <a:solidFill>
                  <a:srgbClr val="0060A9"/>
                </a:solidFill>
              </a:rPr>
              <a:t>Career Services</a:t>
            </a:r>
          </a:p>
          <a:p>
            <a:pPr>
              <a:defRPr/>
            </a:pPr>
            <a:r>
              <a:rPr lang="en-US" sz="1800" dirty="0" smtClean="0"/>
              <a:t>BizSchoolJobs.com</a:t>
            </a:r>
          </a:p>
          <a:p>
            <a:pPr>
              <a:defRPr/>
            </a:pPr>
            <a:r>
              <a:rPr lang="en-US" sz="1800" dirty="0" smtClean="0"/>
              <a:t>Advertising</a:t>
            </a:r>
          </a:p>
        </p:txBody>
      </p:sp>
    </p:spTree>
    <p:extLst>
      <p:ext uri="{BB962C8B-B14F-4D97-AF65-F5344CB8AC3E}">
        <p14:creationId xmlns:p14="http://schemas.microsoft.com/office/powerpoint/2010/main" val="3695885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30693"/>
          <a:stretch/>
        </p:blipFill>
        <p:spPr>
          <a:xfrm>
            <a:off x="4800599" y="1701461"/>
            <a:ext cx="3292653" cy="4374753"/>
          </a:xfrm>
          <a:prstGeom prst="rect">
            <a:avLst/>
          </a:prstGeom>
        </p:spPr>
      </p:pic>
      <p:pic>
        <p:nvPicPr>
          <p:cNvPr id="3" name="Picture 2"/>
          <p:cNvPicPr>
            <a:picLocks noChangeAspect="1"/>
          </p:cNvPicPr>
          <p:nvPr/>
        </p:nvPicPr>
        <p:blipFill rotWithShape="1">
          <a:blip r:embed="rId4"/>
          <a:srcRect b="24444"/>
          <a:stretch/>
        </p:blipFill>
        <p:spPr>
          <a:xfrm>
            <a:off x="1188578" y="1690689"/>
            <a:ext cx="3119268" cy="4538661"/>
          </a:xfrm>
          <a:prstGeom prst="rect">
            <a:avLst/>
          </a:prstGeom>
        </p:spPr>
      </p:pic>
      <p:sp>
        <p:nvSpPr>
          <p:cNvPr id="12" name="Title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AACSB Exchange: Get Connected</a:t>
            </a:r>
            <a:endParaRPr lang="en-US" sz="3600" dirty="0"/>
          </a:p>
        </p:txBody>
      </p:sp>
      <p:sp>
        <p:nvSpPr>
          <p:cNvPr id="13" name="Oval 12"/>
          <p:cNvSpPr/>
          <p:nvPr/>
        </p:nvSpPr>
        <p:spPr>
          <a:xfrm>
            <a:off x="5935291" y="2039607"/>
            <a:ext cx="1423164" cy="1429410"/>
          </a:xfrm>
          <a:prstGeom prst="ellipse">
            <a:avLst/>
          </a:prstGeom>
          <a:solidFill>
            <a:srgbClr val="1C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4885465" y="2343930"/>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400" dirty="0" smtClean="0">
                <a:solidFill>
                  <a:schemeClr val="bg1"/>
                </a:solidFill>
              </a:rPr>
              <a:t>Share</a:t>
            </a:r>
            <a:br>
              <a:rPr lang="en-US" sz="2400" dirty="0" smtClean="0">
                <a:solidFill>
                  <a:schemeClr val="bg1"/>
                </a:solidFill>
              </a:rPr>
            </a:br>
            <a:r>
              <a:rPr lang="en-US" sz="2400" dirty="0" smtClean="0">
                <a:solidFill>
                  <a:schemeClr val="bg1"/>
                </a:solidFill>
              </a:rPr>
              <a:t>Materials</a:t>
            </a:r>
          </a:p>
        </p:txBody>
      </p:sp>
      <p:sp>
        <p:nvSpPr>
          <p:cNvPr id="15" name="Oval 14"/>
          <p:cNvSpPr/>
          <p:nvPr/>
        </p:nvSpPr>
        <p:spPr>
          <a:xfrm>
            <a:off x="3461215" y="2378082"/>
            <a:ext cx="2367743" cy="237813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2883594" y="2911978"/>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4000" dirty="0" smtClean="0">
                <a:solidFill>
                  <a:schemeClr val="bg1"/>
                </a:solidFill>
              </a:rPr>
              <a:t>Find </a:t>
            </a:r>
            <a:br>
              <a:rPr lang="en-US" sz="4000" dirty="0" smtClean="0">
                <a:solidFill>
                  <a:schemeClr val="bg1"/>
                </a:solidFill>
              </a:rPr>
            </a:br>
            <a:r>
              <a:rPr lang="en-US" sz="4000" dirty="0" smtClean="0">
                <a:solidFill>
                  <a:schemeClr val="bg1"/>
                </a:solidFill>
              </a:rPr>
              <a:t>Solutions</a:t>
            </a:r>
          </a:p>
        </p:txBody>
      </p:sp>
      <p:sp>
        <p:nvSpPr>
          <p:cNvPr id="17" name="Oval 16"/>
          <p:cNvSpPr/>
          <p:nvPr/>
        </p:nvSpPr>
        <p:spPr>
          <a:xfrm>
            <a:off x="1879156" y="3949616"/>
            <a:ext cx="1674157" cy="1681505"/>
          </a:xfrm>
          <a:prstGeom prst="ellipse">
            <a:avLst/>
          </a:prstGeom>
          <a:solidFill>
            <a:srgbClr val="1C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966027" y="4371518"/>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400" dirty="0" smtClean="0">
                <a:solidFill>
                  <a:schemeClr val="bg1"/>
                </a:solidFill>
              </a:rPr>
              <a:t>Discuss </a:t>
            </a:r>
            <a:br>
              <a:rPr lang="en-US" sz="2400" dirty="0" smtClean="0">
                <a:solidFill>
                  <a:schemeClr val="bg1"/>
                </a:solidFill>
              </a:rPr>
            </a:br>
            <a:r>
              <a:rPr lang="en-US" sz="2400" dirty="0" smtClean="0">
                <a:solidFill>
                  <a:schemeClr val="bg1"/>
                </a:solidFill>
              </a:rPr>
              <a:t>Experiences</a:t>
            </a:r>
          </a:p>
        </p:txBody>
      </p:sp>
    </p:spTree>
    <p:extLst>
      <p:ext uri="{BB962C8B-B14F-4D97-AF65-F5344CB8AC3E}">
        <p14:creationId xmlns:p14="http://schemas.microsoft.com/office/powerpoint/2010/main" val="3365283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AACSB Exchange: </a:t>
            </a:r>
            <a:br>
              <a:rPr lang="en-US" dirty="0" smtClean="0"/>
            </a:br>
            <a:r>
              <a:rPr lang="en-US" sz="3600" dirty="0" smtClean="0"/>
              <a:t>Collaboration Concourse</a:t>
            </a:r>
            <a:endParaRPr lang="en-US" sz="36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00859"/>
            <a:ext cx="9144000" cy="1905000"/>
          </a:xfrm>
          <a:prstGeom prst="rect">
            <a:avLst/>
          </a:prstGeom>
        </p:spPr>
      </p:pic>
      <p:sp>
        <p:nvSpPr>
          <p:cNvPr id="19" name="Content Placeholder 2"/>
          <p:cNvSpPr txBox="1">
            <a:spLocks/>
          </p:cNvSpPr>
          <p:nvPr/>
        </p:nvSpPr>
        <p:spPr>
          <a:xfrm>
            <a:off x="1150900" y="1865712"/>
            <a:ext cx="6842200" cy="6058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3200" b="1" dirty="0" smtClean="0">
                <a:solidFill>
                  <a:srgbClr val="92D050"/>
                </a:solidFill>
              </a:rPr>
              <a:t>Find institutions that want to collaborate with your school! </a:t>
            </a:r>
          </a:p>
        </p:txBody>
      </p:sp>
      <p:sp>
        <p:nvSpPr>
          <p:cNvPr id="20" name="Oval 19"/>
          <p:cNvSpPr/>
          <p:nvPr/>
        </p:nvSpPr>
        <p:spPr>
          <a:xfrm>
            <a:off x="747054" y="4464065"/>
            <a:ext cx="1674157" cy="1681505"/>
          </a:xfrm>
          <a:prstGeom prst="ellipse">
            <a:avLst/>
          </a:prstGeom>
          <a:solidFill>
            <a:srgbClr val="1C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166075" y="4885967"/>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400" dirty="0" smtClean="0">
                <a:solidFill>
                  <a:schemeClr val="bg1"/>
                </a:solidFill>
              </a:rPr>
              <a:t>Faculty </a:t>
            </a:r>
            <a:br>
              <a:rPr lang="en-US" sz="2400" dirty="0" smtClean="0">
                <a:solidFill>
                  <a:schemeClr val="bg1"/>
                </a:solidFill>
              </a:rPr>
            </a:br>
            <a:r>
              <a:rPr lang="en-US" sz="2400" dirty="0" smtClean="0">
                <a:solidFill>
                  <a:schemeClr val="bg1"/>
                </a:solidFill>
              </a:rPr>
              <a:t>Activity</a:t>
            </a:r>
          </a:p>
        </p:txBody>
      </p:sp>
      <p:sp>
        <p:nvSpPr>
          <p:cNvPr id="22" name="Oval 21"/>
          <p:cNvSpPr/>
          <p:nvPr/>
        </p:nvSpPr>
        <p:spPr>
          <a:xfrm>
            <a:off x="2646658" y="3947921"/>
            <a:ext cx="1674157" cy="1681505"/>
          </a:xfrm>
          <a:prstGeom prst="ellipse">
            <a:avLst/>
          </a:prstGeom>
          <a:solidFill>
            <a:srgbClr val="1C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a:xfrm>
            <a:off x="1733529" y="4369823"/>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400" dirty="0" smtClean="0">
                <a:solidFill>
                  <a:schemeClr val="bg1"/>
                </a:solidFill>
              </a:rPr>
              <a:t>Study </a:t>
            </a:r>
            <a:br>
              <a:rPr lang="en-US" sz="2400" dirty="0" smtClean="0">
                <a:solidFill>
                  <a:schemeClr val="bg1"/>
                </a:solidFill>
              </a:rPr>
            </a:br>
            <a:r>
              <a:rPr lang="en-US" sz="2400" dirty="0" smtClean="0">
                <a:solidFill>
                  <a:schemeClr val="bg1"/>
                </a:solidFill>
              </a:rPr>
              <a:t>Abroad</a:t>
            </a:r>
          </a:p>
        </p:txBody>
      </p:sp>
      <p:sp>
        <p:nvSpPr>
          <p:cNvPr id="24" name="Oval 23"/>
          <p:cNvSpPr/>
          <p:nvPr/>
        </p:nvSpPr>
        <p:spPr>
          <a:xfrm>
            <a:off x="4626665" y="4464065"/>
            <a:ext cx="1674157" cy="1681505"/>
          </a:xfrm>
          <a:prstGeom prst="ellipse">
            <a:avLst/>
          </a:prstGeom>
          <a:solidFill>
            <a:srgbClr val="1C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p:nvSpPr>
        <p:spPr>
          <a:xfrm>
            <a:off x="3713536" y="4885967"/>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400" dirty="0" smtClean="0">
                <a:solidFill>
                  <a:schemeClr val="bg1"/>
                </a:solidFill>
              </a:rPr>
              <a:t>Joint </a:t>
            </a:r>
            <a:br>
              <a:rPr lang="en-US" sz="2400" dirty="0" smtClean="0">
                <a:solidFill>
                  <a:schemeClr val="bg1"/>
                </a:solidFill>
              </a:rPr>
            </a:br>
            <a:r>
              <a:rPr lang="en-US" sz="2400" dirty="0" smtClean="0">
                <a:solidFill>
                  <a:schemeClr val="bg1"/>
                </a:solidFill>
              </a:rPr>
              <a:t>Degrees</a:t>
            </a:r>
          </a:p>
        </p:txBody>
      </p:sp>
      <p:sp>
        <p:nvSpPr>
          <p:cNvPr id="26" name="Oval 25"/>
          <p:cNvSpPr/>
          <p:nvPr/>
        </p:nvSpPr>
        <p:spPr>
          <a:xfrm>
            <a:off x="6614506" y="3947921"/>
            <a:ext cx="1674157" cy="1681505"/>
          </a:xfrm>
          <a:prstGeom prst="ellipse">
            <a:avLst/>
          </a:prstGeom>
          <a:solidFill>
            <a:srgbClr val="1C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5701377" y="4369823"/>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400" dirty="0" smtClean="0">
                <a:solidFill>
                  <a:schemeClr val="bg1"/>
                </a:solidFill>
              </a:rPr>
              <a:t>Twinning </a:t>
            </a:r>
            <a:br>
              <a:rPr lang="en-US" sz="2400" dirty="0" smtClean="0">
                <a:solidFill>
                  <a:schemeClr val="bg1"/>
                </a:solidFill>
              </a:rPr>
            </a:br>
            <a:r>
              <a:rPr lang="en-US" sz="2400" dirty="0" smtClean="0">
                <a:solidFill>
                  <a:schemeClr val="bg1"/>
                </a:solidFill>
              </a:rPr>
              <a:t>Agreement</a:t>
            </a:r>
          </a:p>
        </p:txBody>
      </p:sp>
    </p:spTree>
    <p:extLst>
      <p:ext uri="{BB962C8B-B14F-4D97-AF65-F5344CB8AC3E}">
        <p14:creationId xmlns:p14="http://schemas.microsoft.com/office/powerpoint/2010/main" val="1436275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Affinity Groups</a:t>
            </a:r>
            <a:endParaRPr lang="en-US" dirty="0"/>
          </a:p>
        </p:txBody>
      </p:sp>
      <p:sp>
        <p:nvSpPr>
          <p:cNvPr id="19" name="Content Placeholder 2"/>
          <p:cNvSpPr txBox="1">
            <a:spLocks/>
          </p:cNvSpPr>
          <p:nvPr/>
        </p:nvSpPr>
        <p:spPr>
          <a:xfrm>
            <a:off x="276225" y="1666037"/>
            <a:ext cx="8591549" cy="10271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3200" b="1" dirty="0" smtClean="0">
                <a:solidFill>
                  <a:srgbClr val="1C97D4"/>
                </a:solidFill>
              </a:rPr>
              <a:t>Collaborate with peers in the same region or with the same interests, online and in person. </a:t>
            </a:r>
          </a:p>
        </p:txBody>
      </p:sp>
      <p:sp>
        <p:nvSpPr>
          <p:cNvPr id="20" name="Oval 19"/>
          <p:cNvSpPr/>
          <p:nvPr/>
        </p:nvSpPr>
        <p:spPr>
          <a:xfrm>
            <a:off x="1710961" y="2824941"/>
            <a:ext cx="1674157" cy="16815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1" name="Content Placeholder 2"/>
          <p:cNvSpPr txBox="1">
            <a:spLocks/>
          </p:cNvSpPr>
          <p:nvPr/>
        </p:nvSpPr>
        <p:spPr>
          <a:xfrm>
            <a:off x="1671003" y="3246843"/>
            <a:ext cx="17391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dirty="0" smtClean="0">
                <a:solidFill>
                  <a:schemeClr val="bg1"/>
                </a:solidFill>
              </a:rPr>
              <a:t>European</a:t>
            </a:r>
          </a:p>
        </p:txBody>
      </p:sp>
      <p:sp>
        <p:nvSpPr>
          <p:cNvPr id="22" name="Oval 21"/>
          <p:cNvSpPr/>
          <p:nvPr/>
        </p:nvSpPr>
        <p:spPr>
          <a:xfrm>
            <a:off x="3859094" y="2824941"/>
            <a:ext cx="1674157" cy="16815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3" name="Content Placeholder 2"/>
          <p:cNvSpPr txBox="1">
            <a:spLocks/>
          </p:cNvSpPr>
          <p:nvPr/>
        </p:nvSpPr>
        <p:spPr>
          <a:xfrm>
            <a:off x="2945965" y="3246843"/>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dirty="0" smtClean="0">
                <a:solidFill>
                  <a:schemeClr val="bg1"/>
                </a:solidFill>
              </a:rPr>
              <a:t>Small </a:t>
            </a:r>
            <a:br>
              <a:rPr lang="en-US" dirty="0" smtClean="0">
                <a:solidFill>
                  <a:schemeClr val="bg1"/>
                </a:solidFill>
              </a:rPr>
            </a:br>
            <a:r>
              <a:rPr lang="en-US" dirty="0" smtClean="0">
                <a:solidFill>
                  <a:schemeClr val="bg1"/>
                </a:solidFill>
              </a:rPr>
              <a:t>Schools</a:t>
            </a:r>
          </a:p>
        </p:txBody>
      </p:sp>
      <p:sp>
        <p:nvSpPr>
          <p:cNvPr id="24" name="Oval 23"/>
          <p:cNvSpPr/>
          <p:nvPr/>
        </p:nvSpPr>
        <p:spPr>
          <a:xfrm>
            <a:off x="6007227" y="2824941"/>
            <a:ext cx="1674157" cy="16815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5" name="Content Placeholder 2"/>
          <p:cNvSpPr txBox="1">
            <a:spLocks/>
          </p:cNvSpPr>
          <p:nvPr/>
        </p:nvSpPr>
        <p:spPr>
          <a:xfrm>
            <a:off x="6007227" y="3246843"/>
            <a:ext cx="1674158"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000" dirty="0" smtClean="0">
                <a:solidFill>
                  <a:schemeClr val="bg1"/>
                </a:solidFill>
              </a:rPr>
              <a:t>Middle East and North Africa</a:t>
            </a:r>
          </a:p>
        </p:txBody>
      </p:sp>
      <p:sp>
        <p:nvSpPr>
          <p:cNvPr id="26" name="Oval 25"/>
          <p:cNvSpPr/>
          <p:nvPr/>
        </p:nvSpPr>
        <p:spPr>
          <a:xfrm>
            <a:off x="2797987" y="4638168"/>
            <a:ext cx="1674157" cy="16815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7" name="Content Placeholder 2"/>
          <p:cNvSpPr txBox="1">
            <a:spLocks/>
          </p:cNvSpPr>
          <p:nvPr/>
        </p:nvSpPr>
        <p:spPr>
          <a:xfrm>
            <a:off x="1885683" y="5129558"/>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400" dirty="0" smtClean="0">
                <a:solidFill>
                  <a:schemeClr val="bg1"/>
                </a:solidFill>
              </a:rPr>
              <a:t>Associate </a:t>
            </a:r>
          </a:p>
          <a:p>
            <a:pPr marL="0" indent="0" algn="ctr">
              <a:buNone/>
              <a:defRPr/>
            </a:pPr>
            <a:r>
              <a:rPr lang="en-US" sz="2400" dirty="0" smtClean="0">
                <a:solidFill>
                  <a:schemeClr val="bg1"/>
                </a:solidFill>
              </a:rPr>
              <a:t>Deans</a:t>
            </a:r>
          </a:p>
        </p:txBody>
      </p:sp>
      <p:sp>
        <p:nvSpPr>
          <p:cNvPr id="13" name="Oval 12"/>
          <p:cNvSpPr/>
          <p:nvPr/>
        </p:nvSpPr>
        <p:spPr>
          <a:xfrm>
            <a:off x="5020495" y="4506446"/>
            <a:ext cx="1674157" cy="16815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4" name="Content Placeholder 2"/>
          <p:cNvSpPr txBox="1">
            <a:spLocks/>
          </p:cNvSpPr>
          <p:nvPr/>
        </p:nvSpPr>
        <p:spPr>
          <a:xfrm>
            <a:off x="4096081" y="4921593"/>
            <a:ext cx="3522983" cy="1467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dirty="0" smtClean="0">
                <a:solidFill>
                  <a:schemeClr val="bg1"/>
                </a:solidFill>
              </a:rPr>
              <a:t>New </a:t>
            </a:r>
            <a:br>
              <a:rPr lang="en-US" dirty="0" smtClean="0">
                <a:solidFill>
                  <a:schemeClr val="bg1"/>
                </a:solidFill>
              </a:rPr>
            </a:br>
            <a:r>
              <a:rPr lang="en-US" dirty="0" smtClean="0">
                <a:solidFill>
                  <a:schemeClr val="bg1"/>
                </a:solidFill>
              </a:rPr>
              <a:t>Deans</a:t>
            </a:r>
          </a:p>
        </p:txBody>
      </p:sp>
      <p:sp>
        <p:nvSpPr>
          <p:cNvPr id="15" name="Oval 14"/>
          <p:cNvSpPr/>
          <p:nvPr/>
        </p:nvSpPr>
        <p:spPr>
          <a:xfrm>
            <a:off x="7064914" y="5060070"/>
            <a:ext cx="707486" cy="707486"/>
          </a:xfrm>
          <a:prstGeom prst="ellipse">
            <a:avLst/>
          </a:prstGeom>
          <a:solidFill>
            <a:srgbClr val="1C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16" name="Content Placeholder 2"/>
          <p:cNvSpPr txBox="1">
            <a:spLocks/>
          </p:cNvSpPr>
          <p:nvPr/>
        </p:nvSpPr>
        <p:spPr>
          <a:xfrm>
            <a:off x="6977039" y="5245288"/>
            <a:ext cx="892312" cy="386157"/>
          </a:xfrm>
          <a:prstGeom prst="rect">
            <a:avLst/>
          </a:prstGeom>
        </p:spPr>
        <p:txBody>
          <a:bodyPr vert="horz" lIns="91440" tIns="0" rIns="9144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spcBef>
                <a:spcPts val="0"/>
              </a:spcBef>
              <a:buFont typeface="Arial" panose="020B0604020202020204" pitchFamily="34" charset="0"/>
              <a:buNone/>
              <a:tabLst>
                <a:tab pos="400050" algn="l"/>
              </a:tabLst>
              <a:defRPr/>
            </a:pPr>
            <a:r>
              <a:rPr lang="en-US" sz="2400" dirty="0" smtClean="0">
                <a:solidFill>
                  <a:schemeClr val="bg1"/>
                </a:solidFill>
              </a:rPr>
              <a:t>&amp; more </a:t>
            </a:r>
          </a:p>
        </p:txBody>
      </p:sp>
    </p:spTree>
    <p:extLst>
      <p:ext uri="{BB962C8B-B14F-4D97-AF65-F5344CB8AC3E}">
        <p14:creationId xmlns:p14="http://schemas.microsoft.com/office/powerpoint/2010/main" val="2865172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600200"/>
            <a:ext cx="6057900" cy="857250"/>
          </a:xfrm>
        </p:spPr>
        <p:txBody>
          <a:bodyPr>
            <a:normAutofit/>
          </a:bodyPr>
          <a:lstStyle/>
          <a:p>
            <a:pPr algn="ctr"/>
            <a:r>
              <a:rPr lang="en-US" dirty="0"/>
              <a:t>Types of Data Available</a:t>
            </a:r>
          </a:p>
        </p:txBody>
      </p:sp>
      <p:sp>
        <p:nvSpPr>
          <p:cNvPr id="3" name="Content Placeholder 2"/>
          <p:cNvSpPr>
            <a:spLocks noGrp="1"/>
          </p:cNvSpPr>
          <p:nvPr>
            <p:ph idx="4294967295"/>
          </p:nvPr>
        </p:nvSpPr>
        <p:spPr>
          <a:xfrm>
            <a:off x="0" y="2562225"/>
            <a:ext cx="4343400" cy="3381375"/>
          </a:xfrm>
        </p:spPr>
        <p:txBody>
          <a:bodyPr>
            <a:noAutofit/>
          </a:bodyPr>
          <a:lstStyle/>
          <a:p>
            <a:pPr>
              <a:spcBef>
                <a:spcPts val="0"/>
              </a:spcBef>
            </a:pPr>
            <a:r>
              <a:rPr lang="en-US" sz="1350" b="1" dirty="0">
                <a:latin typeface="Arial" panose="020B0604020202020204" pitchFamily="34" charset="0"/>
                <a:cs typeface="Arial" panose="020B0604020202020204" pitchFamily="34" charset="0"/>
              </a:rPr>
              <a:t>Students</a:t>
            </a:r>
          </a:p>
          <a:p>
            <a:pPr lvl="1">
              <a:spcBef>
                <a:spcPts val="0"/>
              </a:spcBef>
              <a:buFont typeface="Wingdings" panose="05000000000000000000" pitchFamily="2" charset="2"/>
              <a:buChar char="§"/>
            </a:pPr>
            <a:r>
              <a:rPr lang="en-US" sz="1200" dirty="0">
                <a:latin typeface="Arial" panose="020B0604020202020204" pitchFamily="34" charset="0"/>
                <a:cs typeface="Arial" panose="020B0604020202020204" pitchFamily="34" charset="0"/>
              </a:rPr>
              <a:t>Admissions, Enrollment, Degrees Conferred, Employment, Demographics, Class Sizes</a:t>
            </a:r>
          </a:p>
          <a:p>
            <a:pPr>
              <a:spcBef>
                <a:spcPts val="0"/>
              </a:spcBef>
            </a:pPr>
            <a:r>
              <a:rPr lang="en-US" sz="1350" b="1" dirty="0">
                <a:latin typeface="Arial" panose="020B0604020202020204" pitchFamily="34" charset="0"/>
                <a:cs typeface="Arial" panose="020B0604020202020204" pitchFamily="34" charset="0"/>
              </a:rPr>
              <a:t>Programs</a:t>
            </a:r>
          </a:p>
          <a:p>
            <a:pPr lvl="1">
              <a:spcBef>
                <a:spcPts val="0"/>
              </a:spcBef>
              <a:buFont typeface="Wingdings" panose="05000000000000000000" pitchFamily="2" charset="2"/>
              <a:buChar char="§"/>
            </a:pPr>
            <a:r>
              <a:rPr lang="en-US" sz="1200" dirty="0">
                <a:latin typeface="Arial" panose="020B0604020202020204" pitchFamily="34" charset="0"/>
                <a:cs typeface="Arial" panose="020B0604020202020204" pitchFamily="34" charset="0"/>
              </a:rPr>
              <a:t>Education Levels, Degree Titles, Delivery Methods</a:t>
            </a:r>
          </a:p>
          <a:p>
            <a:pPr>
              <a:spcBef>
                <a:spcPts val="0"/>
              </a:spcBef>
            </a:pPr>
            <a:r>
              <a:rPr lang="en-US" sz="1350" b="1" dirty="0">
                <a:latin typeface="Arial" panose="020B0604020202020204" pitchFamily="34" charset="0"/>
                <a:cs typeface="Arial" panose="020B0604020202020204" pitchFamily="34" charset="0"/>
              </a:rPr>
              <a:t>Faculty, Administrators, Staff</a:t>
            </a:r>
          </a:p>
          <a:p>
            <a:pPr lvl="1">
              <a:spcBef>
                <a:spcPts val="0"/>
              </a:spcBef>
              <a:buFont typeface="Wingdings" panose="05000000000000000000" pitchFamily="2" charset="2"/>
              <a:buChar char="§"/>
            </a:pPr>
            <a:r>
              <a:rPr lang="en-US" sz="1200" dirty="0">
                <a:latin typeface="Arial" panose="020B0604020202020204" pitchFamily="34" charset="0"/>
                <a:cs typeface="Arial" panose="020B0604020202020204" pitchFamily="34" charset="0"/>
              </a:rPr>
              <a:t>Demographics, Numbers Employed, Teaching Loads, Compensation and Salary data (aggregated)</a:t>
            </a:r>
          </a:p>
          <a:p>
            <a:pPr>
              <a:spcBef>
                <a:spcPts val="0"/>
              </a:spcBef>
            </a:pPr>
            <a:r>
              <a:rPr lang="en-US" sz="1350" b="1" dirty="0">
                <a:latin typeface="Arial" panose="020B0604020202020204" pitchFamily="34" charset="0"/>
                <a:cs typeface="Arial" panose="020B0604020202020204" pitchFamily="34" charset="0"/>
              </a:rPr>
              <a:t>General Institution Data</a:t>
            </a:r>
          </a:p>
          <a:p>
            <a:pPr lvl="1">
              <a:spcBef>
                <a:spcPts val="0"/>
              </a:spcBef>
              <a:buFont typeface="Wingdings" panose="05000000000000000000" pitchFamily="2" charset="2"/>
              <a:buChar char="§"/>
            </a:pPr>
            <a:r>
              <a:rPr lang="en-US" sz="1200" dirty="0">
                <a:latin typeface="Arial" panose="020B0604020202020204" pitchFamily="34" charset="0"/>
                <a:cs typeface="Arial" panose="020B0604020202020204" pitchFamily="34" charset="0"/>
              </a:rPr>
              <a:t>Institutional Control (Public vs. Private), Accreditation Status, Location, Mission and Research Priorities, Operating Budgets, Endowments, Uses and Sources of Funds, Effective Practices, Partnerships and Collaborations (Existing &amp; Desired)</a:t>
            </a:r>
          </a:p>
          <a:p>
            <a:endParaRPr lang="en-US" sz="1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35770"/>
            <a:ext cx="6858000" cy="10287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5244" y="2457450"/>
            <a:ext cx="2225732" cy="2880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1906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2577874"/>
            <a:ext cx="5915025" cy="485648"/>
          </a:xfrm>
        </p:spPr>
        <p:txBody>
          <a:bodyPr>
            <a:noAutofit/>
          </a:bodyPr>
          <a:lstStyle/>
          <a:p>
            <a:pPr algn="ctr"/>
            <a:r>
              <a:rPr lang="en-US" dirty="0"/>
              <a:t>Using the Data</a:t>
            </a:r>
          </a:p>
        </p:txBody>
      </p:sp>
      <p:sp>
        <p:nvSpPr>
          <p:cNvPr id="3" name="Content Placeholder 2"/>
          <p:cNvSpPr>
            <a:spLocks noGrp="1"/>
          </p:cNvSpPr>
          <p:nvPr>
            <p:ph idx="1"/>
          </p:nvPr>
        </p:nvSpPr>
        <p:spPr>
          <a:xfrm>
            <a:off x="1614488" y="3190195"/>
            <a:ext cx="5915025" cy="1784535"/>
          </a:xfrm>
        </p:spPr>
        <p:txBody>
          <a:bodyPr>
            <a:noAutofit/>
          </a:bodyPr>
          <a:lstStyle/>
          <a:p>
            <a:r>
              <a:rPr lang="en-US" sz="1800" dirty="0">
                <a:latin typeface="Arial" panose="020B0604020202020204" pitchFamily="34" charset="0"/>
                <a:cs typeface="Arial" panose="020B0604020202020204" pitchFamily="34" charset="0"/>
              </a:rPr>
              <a:t>Determine your peers and aspirants for continuous improvement benchmarking and/or quality assurance purposes</a:t>
            </a:r>
          </a:p>
          <a:p>
            <a:r>
              <a:rPr lang="en-US" sz="1800" dirty="0">
                <a:latin typeface="Arial" panose="020B0604020202020204" pitchFamily="34" charset="0"/>
                <a:cs typeface="Arial" panose="020B0604020202020204" pitchFamily="34" charset="0"/>
              </a:rPr>
              <a:t>Find potential collaborative partners</a:t>
            </a:r>
          </a:p>
          <a:p>
            <a:r>
              <a:rPr lang="en-US" sz="1800" dirty="0">
                <a:latin typeface="Arial" panose="020B0604020202020204" pitchFamily="34" charset="0"/>
                <a:cs typeface="Arial" panose="020B0604020202020204" pitchFamily="34" charset="0"/>
              </a:rPr>
              <a:t>Understand trends in the management education industry</a:t>
            </a:r>
          </a:p>
          <a:p>
            <a:pPr lvl="3"/>
            <a:r>
              <a:rPr lang="en-US" sz="1500" dirty="0">
                <a:latin typeface="Arial" panose="020B0604020202020204" pitchFamily="34" charset="0"/>
                <a:cs typeface="Arial" panose="020B0604020202020204" pitchFamily="34" charset="0"/>
              </a:rPr>
              <a:t>Doctoral faculty demand</a:t>
            </a:r>
          </a:p>
          <a:p>
            <a:pPr lvl="3"/>
            <a:r>
              <a:rPr lang="en-US" sz="1500" dirty="0">
                <a:latin typeface="Arial" panose="020B0604020202020204" pitchFamily="34" charset="0"/>
                <a:cs typeface="Arial" panose="020B0604020202020204" pitchFamily="34" charset="0"/>
              </a:rPr>
              <a:t>Popularity of different degree types</a:t>
            </a:r>
          </a:p>
          <a:p>
            <a:pPr lvl="3"/>
            <a:r>
              <a:rPr lang="en-US" sz="1500" dirty="0">
                <a:latin typeface="Arial" panose="020B0604020202020204" pitchFamily="34" charset="0"/>
                <a:cs typeface="Arial" panose="020B0604020202020204" pitchFamily="34" charset="0"/>
              </a:rPr>
              <a:t>Operating budget trends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88" y="1623468"/>
            <a:ext cx="5915025" cy="887255"/>
          </a:xfrm>
          <a:prstGeom prst="rect">
            <a:avLst/>
          </a:prstGeom>
        </p:spPr>
      </p:pic>
    </p:spTree>
    <p:extLst>
      <p:ext uri="{BB962C8B-B14F-4D97-AF65-F5344CB8AC3E}">
        <p14:creationId xmlns:p14="http://schemas.microsoft.com/office/powerpoint/2010/main" val="2890656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4612"/>
            <a:ext cx="7886700" cy="1325563"/>
          </a:xfrm>
        </p:spPr>
        <p:txBody>
          <a:bodyPr/>
          <a:lstStyle/>
          <a:p>
            <a:pPr algn="ctr"/>
            <a:r>
              <a:rPr lang="en-US" dirty="0" smtClean="0"/>
              <a:t>AACSB International Organization</a:t>
            </a:r>
            <a:br>
              <a:rPr lang="en-US" dirty="0" smtClean="0"/>
            </a:br>
            <a:r>
              <a:rPr lang="en-US" sz="2800" dirty="0" smtClean="0"/>
              <a:t>Founded 1916</a:t>
            </a:r>
            <a:r>
              <a:rPr lang="en-US" sz="1800" dirty="0" smtClean="0"/>
              <a:t>	</a:t>
            </a:r>
            <a:endParaRPr lang="en-US" sz="1800" dirty="0"/>
          </a:p>
        </p:txBody>
      </p:sp>
      <p:sp>
        <p:nvSpPr>
          <p:cNvPr id="3" name="Content Placeholder 2"/>
          <p:cNvSpPr>
            <a:spLocks noGrp="1"/>
          </p:cNvSpPr>
          <p:nvPr>
            <p:ph idx="1"/>
          </p:nvPr>
        </p:nvSpPr>
        <p:spPr>
          <a:xfrm>
            <a:off x="1040130" y="2569463"/>
            <a:ext cx="7886700" cy="2717047"/>
          </a:xfrm>
        </p:spPr>
        <p:txBody>
          <a:bodyPr>
            <a:normAutofit lnSpcReduction="10000"/>
          </a:bodyPr>
          <a:lstStyle/>
          <a:p>
            <a:pPr>
              <a:defRPr/>
            </a:pPr>
            <a:r>
              <a:rPr lang="en-US" dirty="0" smtClean="0"/>
              <a:t>Nonprofit organization</a:t>
            </a:r>
          </a:p>
          <a:p>
            <a:pPr>
              <a:defRPr/>
            </a:pPr>
            <a:r>
              <a:rPr lang="en-US" dirty="0" smtClean="0"/>
              <a:t>Americas Office </a:t>
            </a:r>
            <a:r>
              <a:rPr lang="en-US" dirty="0"/>
              <a:t>in Florida in the USA</a:t>
            </a:r>
          </a:p>
          <a:p>
            <a:pPr>
              <a:defRPr/>
            </a:pPr>
            <a:r>
              <a:rPr lang="en-US" dirty="0"/>
              <a:t>Offices in </a:t>
            </a:r>
            <a:r>
              <a:rPr lang="en-US" dirty="0" smtClean="0"/>
              <a:t>Singapore (Asia-Pacific) </a:t>
            </a:r>
            <a:r>
              <a:rPr lang="en-US" dirty="0"/>
              <a:t>and </a:t>
            </a:r>
            <a:r>
              <a:rPr lang="en-US" dirty="0" smtClean="0"/>
              <a:t>Amsterdam (Europe, Middle East and Africa)</a:t>
            </a:r>
          </a:p>
          <a:p>
            <a:pPr>
              <a:defRPr/>
            </a:pPr>
            <a:r>
              <a:rPr lang="en-US" dirty="0" smtClean="0"/>
              <a:t>Total 80 employees</a:t>
            </a:r>
            <a:endParaRPr lang="en-US" dirty="0"/>
          </a:p>
          <a:p>
            <a:pPr>
              <a:defRPr/>
            </a:pPr>
            <a:r>
              <a:rPr lang="en-US" dirty="0" smtClean="0"/>
              <a:t>1250 </a:t>
            </a:r>
            <a:r>
              <a:rPr lang="en-US" dirty="0"/>
              <a:t>volunteer </a:t>
            </a:r>
            <a:r>
              <a:rPr lang="en-US" dirty="0" smtClean="0"/>
              <a:t>assignments annually</a:t>
            </a:r>
            <a:endParaRPr lang="en-US" dirty="0"/>
          </a:p>
          <a:p>
            <a:pPr marL="0" indent="0">
              <a:buNone/>
            </a:pPr>
            <a:endParaRPr lang="en-US" dirty="0"/>
          </a:p>
        </p:txBody>
      </p:sp>
    </p:spTree>
    <p:extLst>
      <p:ext uri="{BB962C8B-B14F-4D97-AF65-F5344CB8AC3E}">
        <p14:creationId xmlns:p14="http://schemas.microsoft.com/office/powerpoint/2010/main" val="413979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11961" y="115747"/>
            <a:ext cx="8781568" cy="1325563"/>
          </a:xfrm>
        </p:spPr>
        <p:txBody>
          <a:bodyPr>
            <a:normAutofit/>
          </a:bodyPr>
          <a:lstStyle/>
          <a:p>
            <a:r>
              <a:rPr lang="en-US" dirty="0"/>
              <a:t>Professional </a:t>
            </a:r>
            <a:r>
              <a:rPr lang="en-US" dirty="0" smtClean="0"/>
              <a:t>Development </a:t>
            </a:r>
            <a:r>
              <a:rPr lang="en-US" dirty="0"/>
              <a:t>Seminars</a:t>
            </a:r>
          </a:p>
        </p:txBody>
      </p:sp>
      <p:sp>
        <p:nvSpPr>
          <p:cNvPr id="3" name="Content Placeholder 2"/>
          <p:cNvSpPr>
            <a:spLocks noGrp="1"/>
          </p:cNvSpPr>
          <p:nvPr>
            <p:ph idx="1"/>
          </p:nvPr>
        </p:nvSpPr>
        <p:spPr>
          <a:xfrm>
            <a:off x="3668531" y="2428565"/>
            <a:ext cx="5660663" cy="4398444"/>
          </a:xfrm>
        </p:spPr>
        <p:txBody>
          <a:bodyPr>
            <a:noAutofit/>
          </a:bodyPr>
          <a:lstStyle/>
          <a:p>
            <a:pPr marL="0" indent="0">
              <a:lnSpc>
                <a:spcPct val="100000"/>
              </a:lnSpc>
              <a:spcBef>
                <a:spcPts val="0"/>
              </a:spcBef>
              <a:buNone/>
            </a:pPr>
            <a:endParaRPr lang="en-US" sz="1500" b="1" dirty="0" smtClean="0"/>
          </a:p>
          <a:p>
            <a:pPr marL="0" indent="0">
              <a:lnSpc>
                <a:spcPct val="100000"/>
              </a:lnSpc>
              <a:spcBef>
                <a:spcPts val="0"/>
              </a:spcBef>
              <a:buNone/>
            </a:pPr>
            <a:r>
              <a:rPr lang="en-US" sz="1500" b="1" dirty="0" smtClean="0"/>
              <a:t>Strategic Management Seminar</a:t>
            </a:r>
          </a:p>
          <a:p>
            <a:pPr marL="0" indent="0">
              <a:lnSpc>
                <a:spcPct val="100000"/>
              </a:lnSpc>
              <a:spcBef>
                <a:spcPts val="0"/>
              </a:spcBef>
              <a:buNone/>
            </a:pPr>
            <a:r>
              <a:rPr lang="en-US" sz="1500" dirty="0" smtClean="0"/>
              <a:t>	2-3 </a:t>
            </a:r>
            <a:r>
              <a:rPr lang="en-US" sz="1500" dirty="0"/>
              <a:t>April 2017 | Dubai, UAE</a:t>
            </a:r>
          </a:p>
          <a:p>
            <a:pPr marL="0" indent="0">
              <a:lnSpc>
                <a:spcPct val="100000"/>
              </a:lnSpc>
              <a:spcBef>
                <a:spcPts val="0"/>
              </a:spcBef>
              <a:buNone/>
            </a:pPr>
            <a:r>
              <a:rPr lang="en-US" sz="1500" b="1" dirty="0" smtClean="0"/>
              <a:t>Business </a:t>
            </a:r>
            <a:r>
              <a:rPr lang="en-US" sz="1500" b="1" dirty="0"/>
              <a:t>Accreditation Seminar</a:t>
            </a:r>
          </a:p>
          <a:p>
            <a:pPr marL="0" indent="0">
              <a:lnSpc>
                <a:spcPct val="100000"/>
              </a:lnSpc>
              <a:spcBef>
                <a:spcPts val="0"/>
              </a:spcBef>
              <a:buNone/>
            </a:pPr>
            <a:r>
              <a:rPr lang="en-US" sz="1500" dirty="0" smtClean="0"/>
              <a:t>	15 </a:t>
            </a:r>
            <a:r>
              <a:rPr lang="en-US" sz="1500" dirty="0"/>
              <a:t>– 16 March 2017 | London, England </a:t>
            </a:r>
          </a:p>
          <a:p>
            <a:pPr marL="0" indent="0">
              <a:lnSpc>
                <a:spcPct val="100000"/>
              </a:lnSpc>
              <a:spcBef>
                <a:spcPts val="0"/>
              </a:spcBef>
              <a:buNone/>
            </a:pPr>
            <a:r>
              <a:rPr lang="en-US" sz="1500" dirty="0" smtClean="0"/>
              <a:t>	4-5 April 2017 | Dubai, UAE</a:t>
            </a:r>
          </a:p>
          <a:p>
            <a:pPr marL="0" indent="0">
              <a:lnSpc>
                <a:spcPct val="100000"/>
              </a:lnSpc>
              <a:spcBef>
                <a:spcPts val="0"/>
              </a:spcBef>
              <a:buNone/>
            </a:pPr>
            <a:r>
              <a:rPr lang="en-US" sz="1500" b="1" dirty="0" smtClean="0"/>
              <a:t>Assurance </a:t>
            </a:r>
            <a:r>
              <a:rPr lang="en-US" sz="1500" b="1" dirty="0"/>
              <a:t>of Learning I Seminar</a:t>
            </a:r>
          </a:p>
          <a:p>
            <a:pPr marL="0" indent="0">
              <a:lnSpc>
                <a:spcPct val="100000"/>
              </a:lnSpc>
              <a:spcBef>
                <a:spcPts val="0"/>
              </a:spcBef>
              <a:buNone/>
            </a:pPr>
            <a:r>
              <a:rPr lang="en-US" sz="1500" dirty="0" smtClean="0"/>
              <a:t>	20 </a:t>
            </a:r>
            <a:r>
              <a:rPr lang="en-US" sz="1500" dirty="0"/>
              <a:t>– 21 June 2017 | Amsterdam, the Netherlands (</a:t>
            </a:r>
            <a:r>
              <a:rPr lang="en-US" sz="1500" dirty="0" err="1"/>
              <a:t>AoL</a:t>
            </a:r>
            <a:r>
              <a:rPr lang="en-US" sz="1500" dirty="0"/>
              <a:t> I) </a:t>
            </a:r>
          </a:p>
          <a:p>
            <a:pPr marL="0" indent="0">
              <a:lnSpc>
                <a:spcPct val="100000"/>
              </a:lnSpc>
              <a:spcBef>
                <a:spcPts val="0"/>
              </a:spcBef>
              <a:buNone/>
            </a:pPr>
            <a:r>
              <a:rPr lang="en-US" sz="1500" dirty="0" smtClean="0"/>
              <a:t>	22 </a:t>
            </a:r>
            <a:r>
              <a:rPr lang="en-US" sz="1500" dirty="0"/>
              <a:t>– 23 June 2017 | Amsterdam, the Netherlands (</a:t>
            </a:r>
            <a:r>
              <a:rPr lang="en-US" sz="1500" dirty="0" err="1"/>
              <a:t>AoL</a:t>
            </a:r>
            <a:r>
              <a:rPr lang="en-US" sz="1500" dirty="0"/>
              <a:t> II)</a:t>
            </a:r>
          </a:p>
          <a:p>
            <a:pPr marL="0" indent="0">
              <a:lnSpc>
                <a:spcPct val="100000"/>
              </a:lnSpc>
              <a:spcBef>
                <a:spcPts val="0"/>
              </a:spcBef>
              <a:buNone/>
            </a:pPr>
            <a:r>
              <a:rPr lang="en-US" sz="1500" dirty="0"/>
              <a:t> </a:t>
            </a:r>
            <a:r>
              <a:rPr lang="en-US" sz="1500" b="1" dirty="0" smtClean="0"/>
              <a:t>Leading </a:t>
            </a:r>
            <a:r>
              <a:rPr lang="en-US" sz="1500" b="1" dirty="0"/>
              <a:t>in the Academic Enterprise™ </a:t>
            </a:r>
            <a:r>
              <a:rPr lang="en-US" sz="1500" b="1" dirty="0" smtClean="0"/>
              <a:t>Series</a:t>
            </a:r>
          </a:p>
          <a:p>
            <a:pPr marL="0" indent="0">
              <a:lnSpc>
                <a:spcPct val="100000"/>
              </a:lnSpc>
              <a:spcBef>
                <a:spcPts val="0"/>
              </a:spcBef>
              <a:buNone/>
            </a:pPr>
            <a:r>
              <a:rPr lang="en-US" sz="1500" dirty="0" smtClean="0"/>
              <a:t>	</a:t>
            </a:r>
            <a:r>
              <a:rPr lang="en-US" sz="1500" i="1" dirty="0" smtClean="0"/>
              <a:t>Strategic </a:t>
            </a:r>
            <a:r>
              <a:rPr lang="en-US" sz="1500" i="1" dirty="0"/>
              <a:t>Thinking and Creative </a:t>
            </a:r>
            <a:r>
              <a:rPr lang="en-US" sz="1500" i="1" dirty="0" smtClean="0"/>
              <a:t>Problem </a:t>
            </a:r>
            <a:r>
              <a:rPr lang="en-US" sz="1500" i="1" dirty="0"/>
              <a:t>Solving </a:t>
            </a:r>
            <a:endParaRPr lang="en-US" sz="1500" i="1" dirty="0" smtClean="0"/>
          </a:p>
          <a:p>
            <a:pPr marL="0" indent="0">
              <a:lnSpc>
                <a:spcPct val="100000"/>
              </a:lnSpc>
              <a:spcBef>
                <a:spcPts val="0"/>
              </a:spcBef>
              <a:buNone/>
            </a:pPr>
            <a:r>
              <a:rPr lang="en-US" sz="1500" dirty="0"/>
              <a:t>	</a:t>
            </a:r>
            <a:r>
              <a:rPr lang="en-US" sz="1500" dirty="0" smtClean="0"/>
              <a:t>13 </a:t>
            </a:r>
            <a:r>
              <a:rPr lang="en-US" sz="1500" dirty="0"/>
              <a:t>– 14 March 2017 | London, England </a:t>
            </a:r>
            <a:endParaRPr lang="en-US" sz="1500" dirty="0" smtClean="0"/>
          </a:p>
          <a:p>
            <a:pPr marL="0" indent="0">
              <a:lnSpc>
                <a:spcPct val="100000"/>
              </a:lnSpc>
              <a:spcBef>
                <a:spcPts val="0"/>
              </a:spcBef>
              <a:buNone/>
            </a:pPr>
            <a:r>
              <a:rPr lang="en-US" sz="1500" dirty="0"/>
              <a:t>	</a:t>
            </a:r>
            <a:r>
              <a:rPr lang="en-US" sz="1500" i="1" dirty="0" smtClean="0"/>
              <a:t>Developing </a:t>
            </a:r>
            <a:r>
              <a:rPr lang="en-US" sz="1500" i="1" dirty="0"/>
              <a:t>Leaders and Impactful Communication </a:t>
            </a:r>
            <a:endParaRPr lang="en-US" sz="1500" i="1" dirty="0" smtClean="0"/>
          </a:p>
          <a:p>
            <a:pPr marL="0" indent="0">
              <a:lnSpc>
                <a:spcPct val="100000"/>
              </a:lnSpc>
              <a:spcBef>
                <a:spcPts val="0"/>
              </a:spcBef>
              <a:buNone/>
            </a:pPr>
            <a:r>
              <a:rPr lang="en-US" sz="1500" dirty="0"/>
              <a:t>	</a:t>
            </a:r>
            <a:r>
              <a:rPr lang="en-US" sz="1500" dirty="0" smtClean="0"/>
              <a:t>11 </a:t>
            </a:r>
            <a:r>
              <a:rPr lang="en-US" sz="1500" dirty="0"/>
              <a:t>– 12 May 2017 </a:t>
            </a:r>
          </a:p>
          <a:p>
            <a:pPr marL="0" indent="0">
              <a:lnSpc>
                <a:spcPct val="100000"/>
              </a:lnSpc>
              <a:spcBef>
                <a:spcPts val="0"/>
              </a:spcBef>
              <a:buNone/>
            </a:pPr>
            <a:r>
              <a:rPr lang="en-US" sz="1500" b="1" u="sng" dirty="0" smtClean="0"/>
              <a:t>Online </a:t>
            </a:r>
            <a:r>
              <a:rPr lang="en-US" sz="1500" b="1" dirty="0"/>
              <a:t>Teaching Effectiveness Seminar</a:t>
            </a:r>
          </a:p>
          <a:p>
            <a:pPr marL="0" indent="0">
              <a:lnSpc>
                <a:spcPct val="100000"/>
              </a:lnSpc>
              <a:spcBef>
                <a:spcPts val="0"/>
              </a:spcBef>
              <a:buNone/>
            </a:pPr>
            <a:r>
              <a:rPr lang="en-US" sz="1500" dirty="0" smtClean="0"/>
              <a:t>	18 </a:t>
            </a:r>
            <a:r>
              <a:rPr lang="en-US" sz="1500" dirty="0"/>
              <a:t>– 19 May 2017 | Amsterdam, the </a:t>
            </a:r>
            <a:r>
              <a:rPr lang="en-US" sz="1500" dirty="0" smtClean="0"/>
              <a:t>Netherlands</a:t>
            </a:r>
            <a:endParaRPr lang="en-US" sz="1500" dirty="0"/>
          </a:p>
        </p:txBody>
      </p:sp>
      <p:sp>
        <p:nvSpPr>
          <p:cNvPr id="10" name="Rectangle 9"/>
          <p:cNvSpPr/>
          <p:nvPr/>
        </p:nvSpPr>
        <p:spPr>
          <a:xfrm>
            <a:off x="-225819" y="1103002"/>
            <a:ext cx="7127048" cy="1446550"/>
          </a:xfrm>
          <a:prstGeom prst="rect">
            <a:avLst/>
          </a:prstGeom>
        </p:spPr>
        <p:txBody>
          <a:bodyPr wrap="square">
            <a:spAutoFit/>
          </a:bodyPr>
          <a:lstStyle/>
          <a:p>
            <a:pPr lvl="1">
              <a:buFont typeface="Wingdings" panose="05000000000000000000" pitchFamily="2" charset="2"/>
              <a:buChar char="Ø"/>
            </a:pPr>
            <a:r>
              <a:rPr lang="en-US" sz="2200" dirty="0" smtClean="0"/>
              <a:t>Accreditation</a:t>
            </a:r>
            <a:r>
              <a:rPr lang="en-US" sz="2200" dirty="0"/>
              <a:t>, Quality Assurance, and Impact</a:t>
            </a:r>
          </a:p>
          <a:p>
            <a:pPr lvl="1">
              <a:buFont typeface="Wingdings" panose="05000000000000000000" pitchFamily="2" charset="2"/>
              <a:buChar char="Ø"/>
            </a:pPr>
            <a:r>
              <a:rPr lang="en-US" sz="2200" dirty="0"/>
              <a:t>Professional Development</a:t>
            </a:r>
          </a:p>
          <a:p>
            <a:pPr lvl="1">
              <a:buFont typeface="Wingdings" panose="05000000000000000000" pitchFamily="2" charset="2"/>
              <a:buChar char="Ø"/>
            </a:pPr>
            <a:r>
              <a:rPr lang="en-US" sz="2200" dirty="0"/>
              <a:t>Curriculum Development Series</a:t>
            </a:r>
          </a:p>
          <a:p>
            <a:pPr lvl="1">
              <a:buFont typeface="Wingdings" panose="05000000000000000000" pitchFamily="2" charset="2"/>
              <a:buChar char="Ø"/>
            </a:pPr>
            <a:r>
              <a:rPr lang="en-US" sz="2200" dirty="0"/>
              <a:t>Pedagogy Development &amp; Online Learning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1" y="3734659"/>
            <a:ext cx="1261109" cy="1261109"/>
          </a:xfrm>
          <a:prstGeom prst="rect">
            <a:avLst/>
          </a:prstGeom>
        </p:spPr>
      </p:pic>
    </p:spTree>
    <p:extLst>
      <p:ext uri="{BB962C8B-B14F-4D97-AF65-F5344CB8AC3E}">
        <p14:creationId xmlns:p14="http://schemas.microsoft.com/office/powerpoint/2010/main" val="2604150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86" y="2373631"/>
            <a:ext cx="2809875" cy="2714625"/>
          </a:xfrm>
          <a:prstGeom prst="rect">
            <a:avLst/>
          </a:prstGeom>
        </p:spPr>
      </p:pic>
      <p:sp>
        <p:nvSpPr>
          <p:cNvPr id="5" name="Title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i="1" dirty="0" err="1" smtClean="0"/>
              <a:t>BizEd</a:t>
            </a:r>
            <a:r>
              <a:rPr lang="en-US" dirty="0" smtClean="0"/>
              <a:t> Magazine</a:t>
            </a:r>
            <a:endParaRPr lang="en-US" dirty="0"/>
          </a:p>
        </p:txBody>
      </p:sp>
      <p:sp>
        <p:nvSpPr>
          <p:cNvPr id="6" name="Content Placeholder 2"/>
          <p:cNvSpPr txBox="1">
            <a:spLocks/>
          </p:cNvSpPr>
          <p:nvPr/>
        </p:nvSpPr>
        <p:spPr>
          <a:xfrm>
            <a:off x="3041161" y="1867847"/>
            <a:ext cx="5664689" cy="467582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dirty="0" smtClean="0">
                <a:solidFill>
                  <a:srgbClr val="0060A9"/>
                </a:solidFill>
              </a:rPr>
              <a:t>An</a:t>
            </a:r>
            <a:r>
              <a:rPr lang="en-US" sz="4400" dirty="0" smtClean="0">
                <a:solidFill>
                  <a:srgbClr val="1C97D4"/>
                </a:solidFill>
              </a:rPr>
              <a:t> </a:t>
            </a:r>
            <a:r>
              <a:rPr lang="en-US" sz="4400" b="1" dirty="0" smtClean="0">
                <a:solidFill>
                  <a:srgbClr val="92D050"/>
                </a:solidFill>
              </a:rPr>
              <a:t>Award-winning</a:t>
            </a:r>
            <a:r>
              <a:rPr lang="en-US" dirty="0" smtClean="0"/>
              <a:t> </a:t>
            </a:r>
            <a:r>
              <a:rPr lang="en-US" dirty="0" smtClean="0">
                <a:solidFill>
                  <a:srgbClr val="0060A9"/>
                </a:solidFill>
              </a:rPr>
              <a:t>magazine with insights into business education.</a:t>
            </a:r>
          </a:p>
          <a:p>
            <a:pPr>
              <a:lnSpc>
                <a:spcPct val="120000"/>
              </a:lnSpc>
            </a:pPr>
            <a:r>
              <a:rPr lang="en-US" dirty="0">
                <a:solidFill>
                  <a:srgbClr val="0060A9"/>
                </a:solidFill>
              </a:rPr>
              <a:t>Focused on </a:t>
            </a:r>
            <a:r>
              <a:rPr lang="en-US" sz="3600" b="1" dirty="0">
                <a:solidFill>
                  <a:srgbClr val="92D050"/>
                </a:solidFill>
              </a:rPr>
              <a:t>trends</a:t>
            </a:r>
            <a:r>
              <a:rPr lang="en-US" dirty="0">
                <a:solidFill>
                  <a:srgbClr val="0060A9"/>
                </a:solidFill>
              </a:rPr>
              <a:t>,</a:t>
            </a:r>
            <a:r>
              <a:rPr lang="en-US" dirty="0">
                <a:solidFill>
                  <a:srgbClr val="1C97D4"/>
                </a:solidFill>
              </a:rPr>
              <a:t> </a:t>
            </a:r>
            <a:r>
              <a:rPr lang="en-US" sz="3600" b="1" dirty="0">
                <a:solidFill>
                  <a:srgbClr val="92D050"/>
                </a:solidFill>
              </a:rPr>
              <a:t>ideas</a:t>
            </a:r>
            <a:r>
              <a:rPr lang="en-US" dirty="0">
                <a:solidFill>
                  <a:srgbClr val="0060A9"/>
                </a:solidFill>
              </a:rPr>
              <a:t>, and </a:t>
            </a:r>
            <a:r>
              <a:rPr lang="en-US" sz="3600" b="1" dirty="0">
                <a:solidFill>
                  <a:srgbClr val="92D050"/>
                </a:solidFill>
              </a:rPr>
              <a:t>developments</a:t>
            </a:r>
            <a:r>
              <a:rPr lang="en-US" dirty="0">
                <a:solidFill>
                  <a:srgbClr val="1C97D4"/>
                </a:solidFill>
              </a:rPr>
              <a:t> </a:t>
            </a:r>
            <a:r>
              <a:rPr lang="en-US" dirty="0">
                <a:solidFill>
                  <a:srgbClr val="0060A9"/>
                </a:solidFill>
              </a:rPr>
              <a:t>in the business education industry. </a:t>
            </a:r>
            <a:endParaRPr lang="en-US" dirty="0" smtClean="0">
              <a:solidFill>
                <a:srgbClr val="0060A9"/>
              </a:solidFill>
            </a:endParaRPr>
          </a:p>
          <a:p>
            <a:pPr>
              <a:lnSpc>
                <a:spcPct val="120000"/>
              </a:lnSpc>
            </a:pPr>
            <a:r>
              <a:rPr lang="en-US" dirty="0">
                <a:solidFill>
                  <a:srgbClr val="0060A9"/>
                </a:solidFill>
              </a:rPr>
              <a:t>A place for educators and stakeholders to </a:t>
            </a:r>
            <a:r>
              <a:rPr lang="en-US" sz="3600" b="1" dirty="0">
                <a:solidFill>
                  <a:srgbClr val="92D050"/>
                </a:solidFill>
              </a:rPr>
              <a:t>discover best practices</a:t>
            </a:r>
            <a:r>
              <a:rPr lang="en-US" dirty="0">
                <a:solidFill>
                  <a:srgbClr val="0060A9"/>
                </a:solidFill>
              </a:rPr>
              <a:t>, emerging concepts, and the latest news.  </a:t>
            </a:r>
          </a:p>
          <a:p>
            <a:pPr marL="0" indent="0">
              <a:buNone/>
            </a:pPr>
            <a:endParaRPr lang="en-US" dirty="0">
              <a:solidFill>
                <a:srgbClr val="1C97D4"/>
              </a:solidFill>
            </a:endParaRPr>
          </a:p>
          <a:p>
            <a:pPr marL="0" indent="0">
              <a:buNone/>
            </a:pPr>
            <a:r>
              <a:rPr lang="en-US" dirty="0" smtClean="0">
                <a:solidFill>
                  <a:srgbClr val="1C97D4"/>
                </a:solidFill>
              </a:rPr>
              <a:t> </a:t>
            </a:r>
            <a:endParaRPr lang="en-US" dirty="0" smtClean="0">
              <a:solidFill>
                <a:schemeClr val="accent1"/>
              </a:solidFill>
            </a:endParaRPr>
          </a:p>
        </p:txBody>
      </p:sp>
    </p:spTree>
    <p:extLst>
      <p:ext uri="{BB962C8B-B14F-4D97-AF65-F5344CB8AC3E}">
        <p14:creationId xmlns:p14="http://schemas.microsoft.com/office/powerpoint/2010/main" val="2261222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AACSB Accreditation </a:t>
            </a:r>
            <a:endParaRPr lang="en-US" b="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 y="2361728"/>
            <a:ext cx="3333750" cy="3333750"/>
          </a:xfrm>
          <a:prstGeom prst="rect">
            <a:avLst/>
          </a:prstGeom>
        </p:spPr>
      </p:pic>
      <p:sp>
        <p:nvSpPr>
          <p:cNvPr id="6" name="Content Placeholder 2"/>
          <p:cNvSpPr txBox="1">
            <a:spLocks/>
          </p:cNvSpPr>
          <p:nvPr/>
        </p:nvSpPr>
        <p:spPr>
          <a:xfrm>
            <a:off x="4114800" y="1690689"/>
            <a:ext cx="5664689" cy="467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1800" dirty="0" smtClean="0">
              <a:solidFill>
                <a:schemeClr val="accent1"/>
              </a:solidFill>
            </a:endParaRPr>
          </a:p>
        </p:txBody>
      </p:sp>
      <p:sp>
        <p:nvSpPr>
          <p:cNvPr id="7" name="Content Placeholder 2"/>
          <p:cNvSpPr txBox="1">
            <a:spLocks/>
          </p:cNvSpPr>
          <p:nvPr/>
        </p:nvSpPr>
        <p:spPr>
          <a:xfrm>
            <a:off x="4114800" y="2182172"/>
            <a:ext cx="4686300" cy="467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dirty="0" smtClean="0">
                <a:solidFill>
                  <a:srgbClr val="0060A9"/>
                </a:solidFill>
              </a:rPr>
              <a:t>Proves your commitment to quality and continuous improvement</a:t>
            </a:r>
          </a:p>
          <a:p>
            <a:pPr>
              <a:lnSpc>
                <a:spcPct val="120000"/>
              </a:lnSpc>
            </a:pPr>
            <a:r>
              <a:rPr lang="en-US" sz="2400" dirty="0" smtClean="0">
                <a:solidFill>
                  <a:srgbClr val="0060A9"/>
                </a:solidFill>
              </a:rPr>
              <a:t>Produces graduates who have achieved specified learning goals</a:t>
            </a:r>
          </a:p>
          <a:p>
            <a:pPr>
              <a:lnSpc>
                <a:spcPct val="120000"/>
              </a:lnSpc>
            </a:pPr>
            <a:r>
              <a:rPr lang="en-US" sz="2400" dirty="0" smtClean="0">
                <a:solidFill>
                  <a:srgbClr val="0060A9"/>
                </a:solidFill>
              </a:rPr>
              <a:t>Ensures currency of curricula and importance of quality teaching</a:t>
            </a:r>
            <a:endParaRPr lang="en-US" sz="2400" dirty="0">
              <a:solidFill>
                <a:srgbClr val="0060A9"/>
              </a:solidFill>
            </a:endParaRPr>
          </a:p>
          <a:p>
            <a:pPr marL="0" indent="0">
              <a:buNone/>
            </a:pPr>
            <a:endParaRPr lang="en-US" sz="2400" dirty="0">
              <a:solidFill>
                <a:srgbClr val="1C97D4"/>
              </a:solidFill>
            </a:endParaRPr>
          </a:p>
          <a:p>
            <a:pPr marL="0" indent="0">
              <a:buNone/>
            </a:pPr>
            <a:r>
              <a:rPr lang="en-US" sz="2400" dirty="0" smtClean="0">
                <a:solidFill>
                  <a:srgbClr val="1C97D4"/>
                </a:solidFill>
              </a:rPr>
              <a:t> </a:t>
            </a:r>
            <a:endParaRPr lang="en-US" sz="2400" dirty="0" smtClean="0">
              <a:solidFill>
                <a:schemeClr val="accent1"/>
              </a:solidFill>
            </a:endParaRPr>
          </a:p>
        </p:txBody>
      </p:sp>
    </p:spTree>
    <p:extLst>
      <p:ext uri="{BB962C8B-B14F-4D97-AF65-F5344CB8AC3E}">
        <p14:creationId xmlns:p14="http://schemas.microsoft.com/office/powerpoint/2010/main" val="2853205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Accreditation is . . . . </a:t>
            </a:r>
            <a:endParaRPr lang="en-US" b="0" dirty="0">
              <a:solidFill>
                <a:schemeClr val="tx1"/>
              </a:solidFill>
            </a:endParaRPr>
          </a:p>
        </p:txBody>
      </p:sp>
      <p:sp>
        <p:nvSpPr>
          <p:cNvPr id="3" name="Content Placeholder 2"/>
          <p:cNvSpPr>
            <a:spLocks noGrp="1"/>
          </p:cNvSpPr>
          <p:nvPr>
            <p:ph idx="1"/>
          </p:nvPr>
        </p:nvSpPr>
        <p:spPr/>
        <p:txBody>
          <a:bodyPr/>
          <a:lstStyle/>
          <a:p>
            <a:pPr>
              <a:defRPr/>
            </a:pPr>
            <a:r>
              <a:rPr lang="en-US" dirty="0" smtClean="0">
                <a:solidFill>
                  <a:schemeClr val="tx1"/>
                </a:solidFill>
              </a:rPr>
              <a:t>Mission-driven</a:t>
            </a:r>
          </a:p>
          <a:p>
            <a:pPr>
              <a:defRPr/>
            </a:pPr>
            <a:r>
              <a:rPr lang="en-US" dirty="0">
                <a:solidFill>
                  <a:schemeClr val="tx1"/>
                </a:solidFill>
              </a:rPr>
              <a:t>Principles based rather than rules based</a:t>
            </a:r>
          </a:p>
          <a:p>
            <a:pPr>
              <a:defRPr/>
            </a:pPr>
            <a:r>
              <a:rPr lang="en-US" dirty="0" smtClean="0">
                <a:solidFill>
                  <a:schemeClr val="tx1"/>
                </a:solidFill>
              </a:rPr>
              <a:t>Peer review – multiple levels</a:t>
            </a:r>
          </a:p>
          <a:p>
            <a:pPr>
              <a:defRPr/>
            </a:pPr>
            <a:r>
              <a:rPr lang="en-US" dirty="0" smtClean="0">
                <a:solidFill>
                  <a:schemeClr val="tx1"/>
                </a:solidFill>
              </a:rPr>
              <a:t>Focused on continuous </a:t>
            </a:r>
            <a:r>
              <a:rPr lang="en-US" dirty="0">
                <a:solidFill>
                  <a:schemeClr val="tx1"/>
                </a:solidFill>
              </a:rPr>
              <a:t>improvement</a:t>
            </a:r>
          </a:p>
          <a:p>
            <a:pPr>
              <a:defRPr/>
            </a:pPr>
            <a:r>
              <a:rPr lang="en-US" dirty="0" smtClean="0">
                <a:solidFill>
                  <a:schemeClr val="tx1"/>
                </a:solidFill>
              </a:rPr>
              <a:t>Staff supported</a:t>
            </a:r>
            <a:endParaRPr lang="en-US" dirty="0">
              <a:solidFill>
                <a:schemeClr val="tx1"/>
              </a:solidFill>
            </a:endParaRPr>
          </a:p>
        </p:txBody>
      </p:sp>
    </p:spTree>
    <p:extLst>
      <p:ext uri="{BB962C8B-B14F-4D97-AF65-F5344CB8AC3E}">
        <p14:creationId xmlns:p14="http://schemas.microsoft.com/office/powerpoint/2010/main" val="3394324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defRPr/>
            </a:pPr>
            <a:r>
              <a:rPr lang="en-US" b="0" dirty="0" smtClean="0">
                <a:solidFill>
                  <a:schemeClr val="tx1"/>
                </a:solidFill>
              </a:rPr>
              <a:t>Purpose of Accreditation</a:t>
            </a:r>
          </a:p>
        </p:txBody>
      </p:sp>
      <p:sp>
        <p:nvSpPr>
          <p:cNvPr id="19458" name="Content Placeholder 2"/>
          <p:cNvSpPr>
            <a:spLocks noGrp="1"/>
          </p:cNvSpPr>
          <p:nvPr>
            <p:ph idx="1"/>
          </p:nvPr>
        </p:nvSpPr>
        <p:spPr/>
        <p:txBody>
          <a:bodyPr/>
          <a:lstStyle/>
          <a:p>
            <a:pPr>
              <a:defRPr/>
            </a:pPr>
            <a:r>
              <a:rPr lang="en-US" dirty="0" smtClean="0">
                <a:solidFill>
                  <a:schemeClr val="tx1"/>
                </a:solidFill>
                <a:cs typeface="Arial" charset="0"/>
              </a:rPr>
              <a:t>Promote </a:t>
            </a:r>
            <a:r>
              <a:rPr lang="en-US" i="1" dirty="0" smtClean="0">
                <a:solidFill>
                  <a:schemeClr val="tx1"/>
                </a:solidFill>
                <a:cs typeface="Arial" charset="0"/>
              </a:rPr>
              <a:t>high quality and continuous improvement </a:t>
            </a:r>
            <a:r>
              <a:rPr lang="en-US" dirty="0" smtClean="0">
                <a:solidFill>
                  <a:schemeClr val="tx1"/>
                </a:solidFill>
                <a:cs typeface="Arial" charset="0"/>
              </a:rPr>
              <a:t>supported by engagement, innovation, and impact.</a:t>
            </a:r>
          </a:p>
          <a:p>
            <a:pPr>
              <a:defRPr/>
            </a:pPr>
            <a:r>
              <a:rPr lang="en-US" dirty="0" smtClean="0">
                <a:solidFill>
                  <a:schemeClr val="tx1"/>
                </a:solidFill>
                <a:cs typeface="Arial" charset="0"/>
              </a:rPr>
              <a:t>Use </a:t>
            </a:r>
            <a:r>
              <a:rPr lang="en-US" i="1" dirty="0" smtClean="0">
                <a:solidFill>
                  <a:schemeClr val="tx1"/>
                </a:solidFill>
                <a:cs typeface="Arial" charset="0"/>
              </a:rPr>
              <a:t>internal self-assessment and external peer review </a:t>
            </a:r>
            <a:r>
              <a:rPr lang="en-US" dirty="0" smtClean="0">
                <a:solidFill>
                  <a:schemeClr val="tx1"/>
                </a:solidFill>
                <a:cs typeface="Arial" charset="0"/>
              </a:rPr>
              <a:t>to confirm delivery of high quality management education and overall mission achievement.</a:t>
            </a: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90981DE-664B-4A01-A2C9-3F63E996F765}" type="slidenum">
              <a:rPr lang="en-US" altLang="en-US" sz="1400" smtClean="0"/>
              <a:pPr>
                <a:spcBef>
                  <a:spcPct val="0"/>
                </a:spcBef>
                <a:buFontTx/>
                <a:buNone/>
              </a:pPr>
              <a:t>24</a:t>
            </a:fld>
            <a:endParaRPr lang="en-US" altLang="en-US" sz="1400" smtClean="0"/>
          </a:p>
        </p:txBody>
      </p:sp>
    </p:spTree>
    <p:extLst>
      <p:ext uri="{BB962C8B-B14F-4D97-AF65-F5344CB8AC3E}">
        <p14:creationId xmlns:p14="http://schemas.microsoft.com/office/powerpoint/2010/main" val="452798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smtClean="0">
                <a:solidFill>
                  <a:schemeClr val="tx1"/>
                </a:solidFill>
              </a:rPr>
              <a:t>Value of Accreditation </a:t>
            </a:r>
            <a:endParaRPr lang="en-US" b="0" dirty="0">
              <a:solidFill>
                <a:schemeClr val="tx1"/>
              </a:solidFill>
            </a:endParaRPr>
          </a:p>
        </p:txBody>
      </p:sp>
      <p:sp>
        <p:nvSpPr>
          <p:cNvPr id="3" name="Content Placeholder 2"/>
          <p:cNvSpPr>
            <a:spLocks noGrp="1"/>
          </p:cNvSpPr>
          <p:nvPr>
            <p:ph idx="1"/>
          </p:nvPr>
        </p:nvSpPr>
        <p:spPr/>
        <p:txBody>
          <a:bodyPr>
            <a:normAutofit lnSpcReduction="10000"/>
          </a:bodyPr>
          <a:lstStyle/>
          <a:p>
            <a:pPr marL="0" indent="0">
              <a:lnSpc>
                <a:spcPct val="90000"/>
              </a:lnSpc>
              <a:tabLst>
                <a:tab pos="400050" algn="l"/>
              </a:tabLst>
              <a:defRPr/>
            </a:pPr>
            <a:r>
              <a:rPr lang="en-US" i="1" dirty="0">
                <a:solidFill>
                  <a:schemeClr val="tx1"/>
                </a:solidFill>
                <a:cs typeface="Arial" charset="0"/>
              </a:rPr>
              <a:t> </a:t>
            </a:r>
            <a:r>
              <a:rPr lang="en-US" sz="2800" dirty="0">
                <a:solidFill>
                  <a:schemeClr val="tx1"/>
                </a:solidFill>
                <a:cs typeface="Arial" charset="0"/>
              </a:rPr>
              <a:t>Cultivates meaningful interactions between     </a:t>
            </a:r>
          </a:p>
          <a:p>
            <a:pPr marL="0" indent="0">
              <a:lnSpc>
                <a:spcPct val="90000"/>
              </a:lnSpc>
              <a:buFontTx/>
              <a:buNone/>
              <a:tabLst>
                <a:tab pos="400050" algn="l"/>
              </a:tabLst>
              <a:defRPr/>
            </a:pPr>
            <a:r>
              <a:rPr lang="en-US" sz="2800" dirty="0">
                <a:solidFill>
                  <a:schemeClr val="tx1"/>
                </a:solidFill>
                <a:cs typeface="Arial" charset="0"/>
              </a:rPr>
              <a:t>  students and a qualified faculty</a:t>
            </a:r>
          </a:p>
          <a:p>
            <a:pPr marL="0" indent="0" eaLnBrk="1" hangingPunct="1">
              <a:lnSpc>
                <a:spcPct val="90000"/>
              </a:lnSpc>
              <a:tabLst>
                <a:tab pos="400050" algn="l"/>
              </a:tabLst>
              <a:defRPr/>
            </a:pPr>
            <a:r>
              <a:rPr lang="en-US" sz="2800" dirty="0">
                <a:solidFill>
                  <a:schemeClr val="tx1"/>
                </a:solidFill>
                <a:cs typeface="Arial" charset="0"/>
              </a:rPr>
              <a:t> Produces graduates who have achieved    </a:t>
            </a:r>
          </a:p>
          <a:p>
            <a:pPr marL="0" indent="0" eaLnBrk="1" hangingPunct="1">
              <a:lnSpc>
                <a:spcPct val="90000"/>
              </a:lnSpc>
              <a:buFontTx/>
              <a:buNone/>
              <a:tabLst>
                <a:tab pos="400050" algn="l"/>
              </a:tabLst>
              <a:defRPr/>
            </a:pPr>
            <a:r>
              <a:rPr lang="en-US" sz="2800" dirty="0">
                <a:solidFill>
                  <a:schemeClr val="tx1"/>
                </a:solidFill>
                <a:cs typeface="Arial" charset="0"/>
              </a:rPr>
              <a:t>  specified learning goals</a:t>
            </a:r>
          </a:p>
          <a:p>
            <a:pPr marL="0" indent="0">
              <a:lnSpc>
                <a:spcPct val="90000"/>
              </a:lnSpc>
              <a:tabLst>
                <a:tab pos="400050" algn="l"/>
              </a:tabLst>
              <a:defRPr/>
            </a:pPr>
            <a:r>
              <a:rPr lang="en-US" sz="2800" dirty="0">
                <a:solidFill>
                  <a:schemeClr val="tx1"/>
                </a:solidFill>
                <a:cs typeface="Arial" charset="0"/>
              </a:rPr>
              <a:t> Ensures c</a:t>
            </a:r>
            <a:r>
              <a:rPr lang="en-US" sz="2800" dirty="0">
                <a:solidFill>
                  <a:schemeClr val="tx1"/>
                </a:solidFill>
              </a:rPr>
              <a:t>urrency of curricula and importance  </a:t>
            </a:r>
          </a:p>
          <a:p>
            <a:pPr marL="0" indent="0">
              <a:lnSpc>
                <a:spcPct val="90000"/>
              </a:lnSpc>
              <a:buFontTx/>
              <a:buNone/>
              <a:tabLst>
                <a:tab pos="400050" algn="l"/>
              </a:tabLst>
              <a:defRPr/>
            </a:pPr>
            <a:r>
              <a:rPr lang="en-US" sz="2800" dirty="0">
                <a:solidFill>
                  <a:schemeClr val="tx1"/>
                </a:solidFill>
              </a:rPr>
              <a:t>  of quality teaching </a:t>
            </a:r>
          </a:p>
          <a:p>
            <a:pPr marL="0" indent="0" eaLnBrk="1" hangingPunct="1">
              <a:lnSpc>
                <a:spcPct val="90000"/>
              </a:lnSpc>
              <a:tabLst>
                <a:tab pos="400050" algn="l"/>
              </a:tabLst>
              <a:defRPr/>
            </a:pPr>
            <a:r>
              <a:rPr lang="en-US" sz="2800" dirty="0">
                <a:solidFill>
                  <a:schemeClr val="tx1"/>
                </a:solidFill>
                <a:cs typeface="Arial" charset="0"/>
              </a:rPr>
              <a:t> Makes a statement to external communities </a:t>
            </a:r>
          </a:p>
          <a:p>
            <a:pPr marL="0" indent="0" eaLnBrk="1" hangingPunct="1">
              <a:lnSpc>
                <a:spcPct val="90000"/>
              </a:lnSpc>
              <a:buFontTx/>
              <a:buNone/>
              <a:tabLst>
                <a:tab pos="400050" algn="l"/>
              </a:tabLst>
              <a:defRPr/>
            </a:pPr>
            <a:r>
              <a:rPr lang="en-US" sz="2800" dirty="0">
                <a:solidFill>
                  <a:schemeClr val="tx1"/>
                </a:solidFill>
                <a:cs typeface="Arial" charset="0"/>
              </a:rPr>
              <a:t>  about your commitment to quality and   </a:t>
            </a:r>
          </a:p>
          <a:p>
            <a:pPr marL="0" indent="0" eaLnBrk="1" hangingPunct="1">
              <a:lnSpc>
                <a:spcPct val="90000"/>
              </a:lnSpc>
              <a:buFontTx/>
              <a:buNone/>
              <a:tabLst>
                <a:tab pos="400050" algn="l"/>
              </a:tabLst>
              <a:defRPr/>
            </a:pPr>
            <a:r>
              <a:rPr lang="en-US" sz="2800" dirty="0">
                <a:solidFill>
                  <a:schemeClr val="tx1"/>
                </a:solidFill>
                <a:cs typeface="Arial" charset="0"/>
              </a:rPr>
              <a:t>  continuous improvement</a:t>
            </a:r>
          </a:p>
          <a:p>
            <a:pPr>
              <a:defRPr/>
            </a:pPr>
            <a:endParaRPr lang="en-US" sz="2800" dirty="0"/>
          </a:p>
        </p:txBody>
      </p:sp>
    </p:spTree>
    <p:extLst>
      <p:ext uri="{BB962C8B-B14F-4D97-AF65-F5344CB8AC3E}">
        <p14:creationId xmlns:p14="http://schemas.microsoft.com/office/powerpoint/2010/main" val="552515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2853603" y="2151599"/>
            <a:ext cx="3408307" cy="3410455"/>
            <a:chOff x="1978025" y="1492250"/>
            <a:chExt cx="5038725" cy="5041900"/>
          </a:xfrm>
          <a:solidFill>
            <a:srgbClr val="2A70BC"/>
          </a:solidFill>
          <a:effectLst>
            <a:outerShdw blurRad="165100" dist="38100" dir="5400000" sx="104000" sy="104000" algn="t" rotWithShape="0">
              <a:prstClr val="black">
                <a:alpha val="40000"/>
              </a:prstClr>
            </a:outerShdw>
          </a:effectLst>
          <a:scene3d>
            <a:camera prst="perspectiveRelaxed"/>
            <a:lightRig rig="soft" dir="t"/>
          </a:scene3d>
        </p:grpSpPr>
        <p:sp>
          <p:nvSpPr>
            <p:cNvPr id="3" name="Freeform 2"/>
            <p:cNvSpPr>
              <a:spLocks/>
            </p:cNvSpPr>
            <p:nvPr/>
          </p:nvSpPr>
          <p:spPr bwMode="auto">
            <a:xfrm>
              <a:off x="1978025" y="1495425"/>
              <a:ext cx="3063875" cy="3778250"/>
            </a:xfrm>
            <a:custGeom>
              <a:avLst/>
              <a:gdLst/>
              <a:ahLst/>
              <a:cxnLst>
                <a:cxn ang="0">
                  <a:pos x="1588" y="0"/>
                </a:cxn>
                <a:cxn ang="0">
                  <a:pos x="1588" y="0"/>
                </a:cxn>
                <a:cxn ang="0">
                  <a:pos x="1426" y="8"/>
                </a:cxn>
                <a:cxn ang="0">
                  <a:pos x="1268" y="32"/>
                </a:cxn>
                <a:cxn ang="0">
                  <a:pos x="1116" y="72"/>
                </a:cxn>
                <a:cxn ang="0">
                  <a:pos x="970" y="126"/>
                </a:cxn>
                <a:cxn ang="0">
                  <a:pos x="832" y="192"/>
                </a:cxn>
                <a:cxn ang="0">
                  <a:pos x="700" y="272"/>
                </a:cxn>
                <a:cxn ang="0">
                  <a:pos x="578" y="362"/>
                </a:cxn>
                <a:cxn ang="0">
                  <a:pos x="464" y="466"/>
                </a:cxn>
                <a:cxn ang="0">
                  <a:pos x="362" y="578"/>
                </a:cxn>
                <a:cxn ang="0">
                  <a:pos x="270" y="700"/>
                </a:cxn>
                <a:cxn ang="0">
                  <a:pos x="192" y="830"/>
                </a:cxn>
                <a:cxn ang="0">
                  <a:pos x="124" y="970"/>
                </a:cxn>
                <a:cxn ang="0">
                  <a:pos x="70" y="1116"/>
                </a:cxn>
                <a:cxn ang="0">
                  <a:pos x="32" y="1268"/>
                </a:cxn>
                <a:cxn ang="0">
                  <a:pos x="8" y="1424"/>
                </a:cxn>
                <a:cxn ang="0">
                  <a:pos x="0" y="1586"/>
                </a:cxn>
                <a:cxn ang="0">
                  <a:pos x="0" y="1640"/>
                </a:cxn>
                <a:cxn ang="0">
                  <a:pos x="8" y="1748"/>
                </a:cxn>
                <a:cxn ang="0">
                  <a:pos x="22" y="1852"/>
                </a:cxn>
                <a:cxn ang="0">
                  <a:pos x="42" y="1954"/>
                </a:cxn>
                <a:cxn ang="0">
                  <a:pos x="70" y="2054"/>
                </a:cxn>
                <a:cxn ang="0">
                  <a:pos x="102" y="2150"/>
                </a:cxn>
                <a:cxn ang="0">
                  <a:pos x="142" y="2246"/>
                </a:cxn>
                <a:cxn ang="0">
                  <a:pos x="188" y="2336"/>
                </a:cxn>
                <a:cxn ang="0">
                  <a:pos x="216" y="2378"/>
                </a:cxn>
                <a:cxn ang="0">
                  <a:pos x="800" y="2038"/>
                </a:cxn>
                <a:cxn ang="0">
                  <a:pos x="774" y="1986"/>
                </a:cxn>
                <a:cxn ang="0">
                  <a:pos x="728" y="1880"/>
                </a:cxn>
                <a:cxn ang="0">
                  <a:pos x="698" y="1766"/>
                </a:cxn>
                <a:cxn ang="0">
                  <a:pos x="682" y="1648"/>
                </a:cxn>
                <a:cxn ang="0">
                  <a:pos x="680" y="1586"/>
                </a:cxn>
                <a:cxn ang="0">
                  <a:pos x="686" y="1494"/>
                </a:cxn>
                <a:cxn ang="0">
                  <a:pos x="698" y="1404"/>
                </a:cxn>
                <a:cxn ang="0">
                  <a:pos x="722" y="1318"/>
                </a:cxn>
                <a:cxn ang="0">
                  <a:pos x="752" y="1234"/>
                </a:cxn>
                <a:cxn ang="0">
                  <a:pos x="790" y="1154"/>
                </a:cxn>
                <a:cxn ang="0">
                  <a:pos x="836" y="1080"/>
                </a:cxn>
                <a:cxn ang="0">
                  <a:pos x="888" y="1010"/>
                </a:cxn>
                <a:cxn ang="0">
                  <a:pos x="946" y="946"/>
                </a:cxn>
                <a:cxn ang="0">
                  <a:pos x="1012" y="888"/>
                </a:cxn>
                <a:cxn ang="0">
                  <a:pos x="1080" y="834"/>
                </a:cxn>
                <a:cxn ang="0">
                  <a:pos x="1156" y="790"/>
                </a:cxn>
                <a:cxn ang="0">
                  <a:pos x="1236" y="752"/>
                </a:cxn>
                <a:cxn ang="0">
                  <a:pos x="1318" y="720"/>
                </a:cxn>
                <a:cxn ang="0">
                  <a:pos x="1406" y="698"/>
                </a:cxn>
                <a:cxn ang="0">
                  <a:pos x="1496" y="684"/>
                </a:cxn>
                <a:cxn ang="0">
                  <a:pos x="1588" y="680"/>
                </a:cxn>
                <a:cxn ang="0">
                  <a:pos x="1588" y="680"/>
                </a:cxn>
                <a:cxn ang="0">
                  <a:pos x="1588" y="0"/>
                </a:cxn>
              </a:cxnLst>
              <a:rect l="0" t="0" r="r" b="b"/>
              <a:pathLst>
                <a:path w="1930" h="2380">
                  <a:moveTo>
                    <a:pt x="1588" y="0"/>
                  </a:moveTo>
                  <a:lnTo>
                    <a:pt x="1588" y="0"/>
                  </a:lnTo>
                  <a:lnTo>
                    <a:pt x="1588" y="0"/>
                  </a:lnTo>
                  <a:lnTo>
                    <a:pt x="1588" y="0"/>
                  </a:lnTo>
                  <a:lnTo>
                    <a:pt x="1508" y="2"/>
                  </a:lnTo>
                  <a:lnTo>
                    <a:pt x="1426" y="8"/>
                  </a:lnTo>
                  <a:lnTo>
                    <a:pt x="1346" y="18"/>
                  </a:lnTo>
                  <a:lnTo>
                    <a:pt x="1268" y="32"/>
                  </a:lnTo>
                  <a:lnTo>
                    <a:pt x="1192" y="50"/>
                  </a:lnTo>
                  <a:lnTo>
                    <a:pt x="1116" y="72"/>
                  </a:lnTo>
                  <a:lnTo>
                    <a:pt x="1042" y="96"/>
                  </a:lnTo>
                  <a:lnTo>
                    <a:pt x="970" y="126"/>
                  </a:lnTo>
                  <a:lnTo>
                    <a:pt x="900" y="156"/>
                  </a:lnTo>
                  <a:lnTo>
                    <a:pt x="832" y="192"/>
                  </a:lnTo>
                  <a:lnTo>
                    <a:pt x="764" y="230"/>
                  </a:lnTo>
                  <a:lnTo>
                    <a:pt x="700" y="272"/>
                  </a:lnTo>
                  <a:lnTo>
                    <a:pt x="638" y="316"/>
                  </a:lnTo>
                  <a:lnTo>
                    <a:pt x="578" y="362"/>
                  </a:lnTo>
                  <a:lnTo>
                    <a:pt x="520" y="412"/>
                  </a:lnTo>
                  <a:lnTo>
                    <a:pt x="464" y="466"/>
                  </a:lnTo>
                  <a:lnTo>
                    <a:pt x="412" y="520"/>
                  </a:lnTo>
                  <a:lnTo>
                    <a:pt x="362" y="578"/>
                  </a:lnTo>
                  <a:lnTo>
                    <a:pt x="316" y="638"/>
                  </a:lnTo>
                  <a:lnTo>
                    <a:pt x="270" y="700"/>
                  </a:lnTo>
                  <a:lnTo>
                    <a:pt x="230" y="764"/>
                  </a:lnTo>
                  <a:lnTo>
                    <a:pt x="192" y="830"/>
                  </a:lnTo>
                  <a:lnTo>
                    <a:pt x="156" y="900"/>
                  </a:lnTo>
                  <a:lnTo>
                    <a:pt x="124" y="970"/>
                  </a:lnTo>
                  <a:lnTo>
                    <a:pt x="96" y="1042"/>
                  </a:lnTo>
                  <a:lnTo>
                    <a:pt x="70" y="1116"/>
                  </a:lnTo>
                  <a:lnTo>
                    <a:pt x="50" y="1190"/>
                  </a:lnTo>
                  <a:lnTo>
                    <a:pt x="32" y="1268"/>
                  </a:lnTo>
                  <a:lnTo>
                    <a:pt x="18" y="1346"/>
                  </a:lnTo>
                  <a:lnTo>
                    <a:pt x="8" y="1424"/>
                  </a:lnTo>
                  <a:lnTo>
                    <a:pt x="2" y="1506"/>
                  </a:lnTo>
                  <a:lnTo>
                    <a:pt x="0" y="1586"/>
                  </a:lnTo>
                  <a:lnTo>
                    <a:pt x="0" y="1586"/>
                  </a:lnTo>
                  <a:lnTo>
                    <a:pt x="0" y="1640"/>
                  </a:lnTo>
                  <a:lnTo>
                    <a:pt x="2" y="1694"/>
                  </a:lnTo>
                  <a:lnTo>
                    <a:pt x="8" y="1748"/>
                  </a:lnTo>
                  <a:lnTo>
                    <a:pt x="14" y="1800"/>
                  </a:lnTo>
                  <a:lnTo>
                    <a:pt x="22" y="1852"/>
                  </a:lnTo>
                  <a:lnTo>
                    <a:pt x="30" y="1904"/>
                  </a:lnTo>
                  <a:lnTo>
                    <a:pt x="42" y="1954"/>
                  </a:lnTo>
                  <a:lnTo>
                    <a:pt x="54" y="2004"/>
                  </a:lnTo>
                  <a:lnTo>
                    <a:pt x="70" y="2054"/>
                  </a:lnTo>
                  <a:lnTo>
                    <a:pt x="86" y="2102"/>
                  </a:lnTo>
                  <a:lnTo>
                    <a:pt x="102" y="2150"/>
                  </a:lnTo>
                  <a:lnTo>
                    <a:pt x="122" y="2198"/>
                  </a:lnTo>
                  <a:lnTo>
                    <a:pt x="142" y="2246"/>
                  </a:lnTo>
                  <a:lnTo>
                    <a:pt x="164" y="2290"/>
                  </a:lnTo>
                  <a:lnTo>
                    <a:pt x="188" y="2336"/>
                  </a:lnTo>
                  <a:lnTo>
                    <a:pt x="212" y="2380"/>
                  </a:lnTo>
                  <a:lnTo>
                    <a:pt x="216" y="2378"/>
                  </a:lnTo>
                  <a:lnTo>
                    <a:pt x="338" y="1912"/>
                  </a:lnTo>
                  <a:lnTo>
                    <a:pt x="800" y="2038"/>
                  </a:lnTo>
                  <a:lnTo>
                    <a:pt x="800" y="2038"/>
                  </a:lnTo>
                  <a:lnTo>
                    <a:pt x="774" y="1986"/>
                  </a:lnTo>
                  <a:lnTo>
                    <a:pt x="750" y="1934"/>
                  </a:lnTo>
                  <a:lnTo>
                    <a:pt x="728" y="1880"/>
                  </a:lnTo>
                  <a:lnTo>
                    <a:pt x="712" y="1824"/>
                  </a:lnTo>
                  <a:lnTo>
                    <a:pt x="698" y="1766"/>
                  </a:lnTo>
                  <a:lnTo>
                    <a:pt x="688" y="1708"/>
                  </a:lnTo>
                  <a:lnTo>
                    <a:pt x="682" y="1648"/>
                  </a:lnTo>
                  <a:lnTo>
                    <a:pt x="680" y="1586"/>
                  </a:lnTo>
                  <a:lnTo>
                    <a:pt x="680" y="1586"/>
                  </a:lnTo>
                  <a:lnTo>
                    <a:pt x="682" y="1540"/>
                  </a:lnTo>
                  <a:lnTo>
                    <a:pt x="686" y="1494"/>
                  </a:lnTo>
                  <a:lnTo>
                    <a:pt x="690" y="1448"/>
                  </a:lnTo>
                  <a:lnTo>
                    <a:pt x="698" y="1404"/>
                  </a:lnTo>
                  <a:lnTo>
                    <a:pt x="708" y="1360"/>
                  </a:lnTo>
                  <a:lnTo>
                    <a:pt x="722" y="1318"/>
                  </a:lnTo>
                  <a:lnTo>
                    <a:pt x="736" y="1274"/>
                  </a:lnTo>
                  <a:lnTo>
                    <a:pt x="752" y="1234"/>
                  </a:lnTo>
                  <a:lnTo>
                    <a:pt x="770" y="1194"/>
                  </a:lnTo>
                  <a:lnTo>
                    <a:pt x="790" y="1154"/>
                  </a:lnTo>
                  <a:lnTo>
                    <a:pt x="812" y="1116"/>
                  </a:lnTo>
                  <a:lnTo>
                    <a:pt x="836" y="1080"/>
                  </a:lnTo>
                  <a:lnTo>
                    <a:pt x="860" y="1044"/>
                  </a:lnTo>
                  <a:lnTo>
                    <a:pt x="888" y="1010"/>
                  </a:lnTo>
                  <a:lnTo>
                    <a:pt x="916" y="978"/>
                  </a:lnTo>
                  <a:lnTo>
                    <a:pt x="946" y="946"/>
                  </a:lnTo>
                  <a:lnTo>
                    <a:pt x="978" y="916"/>
                  </a:lnTo>
                  <a:lnTo>
                    <a:pt x="1012" y="888"/>
                  </a:lnTo>
                  <a:lnTo>
                    <a:pt x="1046" y="860"/>
                  </a:lnTo>
                  <a:lnTo>
                    <a:pt x="1080" y="834"/>
                  </a:lnTo>
                  <a:lnTo>
                    <a:pt x="1118" y="812"/>
                  </a:lnTo>
                  <a:lnTo>
                    <a:pt x="1156" y="790"/>
                  </a:lnTo>
                  <a:lnTo>
                    <a:pt x="1196" y="770"/>
                  </a:lnTo>
                  <a:lnTo>
                    <a:pt x="1236" y="752"/>
                  </a:lnTo>
                  <a:lnTo>
                    <a:pt x="1276" y="736"/>
                  </a:lnTo>
                  <a:lnTo>
                    <a:pt x="1318" y="720"/>
                  </a:lnTo>
                  <a:lnTo>
                    <a:pt x="1362" y="708"/>
                  </a:lnTo>
                  <a:lnTo>
                    <a:pt x="1406" y="698"/>
                  </a:lnTo>
                  <a:lnTo>
                    <a:pt x="1450" y="690"/>
                  </a:lnTo>
                  <a:lnTo>
                    <a:pt x="1496" y="684"/>
                  </a:lnTo>
                  <a:lnTo>
                    <a:pt x="1542" y="682"/>
                  </a:lnTo>
                  <a:lnTo>
                    <a:pt x="1588" y="680"/>
                  </a:lnTo>
                  <a:lnTo>
                    <a:pt x="1588" y="680"/>
                  </a:lnTo>
                  <a:lnTo>
                    <a:pt x="1588" y="680"/>
                  </a:lnTo>
                  <a:lnTo>
                    <a:pt x="1930" y="340"/>
                  </a:lnTo>
                  <a:lnTo>
                    <a:pt x="1588" y="0"/>
                  </a:lnTo>
                  <a:close/>
                </a:path>
              </a:pathLst>
            </a:custGeom>
            <a:grpFill/>
            <a:ln w="12700" cmpd="sng">
              <a:noFill/>
              <a:round/>
              <a:headEnd/>
              <a:tailEnd/>
            </a:ln>
            <a:sp3d extrusionH="381000" prstMaterial="dkEdge">
              <a:bevelT w="139700" prst="cross"/>
              <a:extrusionClr>
                <a:schemeClr val="bg1">
                  <a:lumMod val="75000"/>
                </a:schemeClr>
              </a:extrusionClr>
            </a:sp3d>
          </p:spPr>
          <p:txBody>
            <a:bodyPr/>
            <a:lstStyle/>
            <a:p>
              <a:pPr>
                <a:defRPr/>
              </a:pPr>
              <a:endParaRPr lang="en-US" dirty="0">
                <a:latin typeface="Calibri" pitchFamily="34" charset="0"/>
              </a:endParaRPr>
            </a:p>
          </p:txBody>
        </p:sp>
        <p:sp>
          <p:nvSpPr>
            <p:cNvPr id="4" name="Freeform 3"/>
            <p:cNvSpPr>
              <a:spLocks/>
            </p:cNvSpPr>
            <p:nvPr/>
          </p:nvSpPr>
          <p:spPr bwMode="auto">
            <a:xfrm>
              <a:off x="4498975" y="1492250"/>
              <a:ext cx="2517775" cy="3981450"/>
            </a:xfrm>
            <a:custGeom>
              <a:avLst/>
              <a:gdLst/>
              <a:ahLst/>
              <a:cxnLst>
                <a:cxn ang="0">
                  <a:pos x="1372" y="2382"/>
                </a:cxn>
                <a:cxn ang="0">
                  <a:pos x="1372" y="2382"/>
                </a:cxn>
                <a:cxn ang="0">
                  <a:pos x="1446" y="2238"/>
                </a:cxn>
                <a:cxn ang="0">
                  <a:pos x="1504" y="2088"/>
                </a:cxn>
                <a:cxn ang="0">
                  <a:pos x="1548" y="1938"/>
                </a:cxn>
                <a:cxn ang="0">
                  <a:pos x="1574" y="1784"/>
                </a:cxn>
                <a:cxn ang="0">
                  <a:pos x="1586" y="1630"/>
                </a:cxn>
                <a:cxn ang="0">
                  <a:pos x="1582" y="1478"/>
                </a:cxn>
                <a:cxn ang="0">
                  <a:pos x="1564" y="1326"/>
                </a:cxn>
                <a:cxn ang="0">
                  <a:pos x="1532" y="1176"/>
                </a:cxn>
                <a:cxn ang="0">
                  <a:pos x="1486" y="1032"/>
                </a:cxn>
                <a:cxn ang="0">
                  <a:pos x="1426" y="892"/>
                </a:cxn>
                <a:cxn ang="0">
                  <a:pos x="1352" y="756"/>
                </a:cxn>
                <a:cxn ang="0">
                  <a:pos x="1266" y="630"/>
                </a:cxn>
                <a:cxn ang="0">
                  <a:pos x="1166" y="510"/>
                </a:cxn>
                <a:cxn ang="0">
                  <a:pos x="1054" y="400"/>
                </a:cxn>
                <a:cxn ang="0">
                  <a:pos x="930" y="300"/>
                </a:cxn>
                <a:cxn ang="0">
                  <a:pos x="794" y="212"/>
                </a:cxn>
                <a:cxn ang="0">
                  <a:pos x="746" y="186"/>
                </a:cxn>
                <a:cxn ang="0">
                  <a:pos x="650" y="140"/>
                </a:cxn>
                <a:cxn ang="0">
                  <a:pos x="552" y="100"/>
                </a:cxn>
                <a:cxn ang="0">
                  <a:pos x="454" y="66"/>
                </a:cxn>
                <a:cxn ang="0">
                  <a:pos x="354" y="40"/>
                </a:cxn>
                <a:cxn ang="0">
                  <a:pos x="254" y="20"/>
                </a:cxn>
                <a:cxn ang="0">
                  <a:pos x="152" y="8"/>
                </a:cxn>
                <a:cxn ang="0">
                  <a:pos x="50" y="2"/>
                </a:cxn>
                <a:cxn ang="0">
                  <a:pos x="0" y="4"/>
                </a:cxn>
                <a:cxn ang="0">
                  <a:pos x="2" y="682"/>
                </a:cxn>
                <a:cxn ang="0">
                  <a:pos x="60" y="684"/>
                </a:cxn>
                <a:cxn ang="0">
                  <a:pos x="176" y="698"/>
                </a:cxn>
                <a:cxn ang="0">
                  <a:pos x="288" y="728"/>
                </a:cxn>
                <a:cxn ang="0">
                  <a:pos x="400" y="774"/>
                </a:cxn>
                <a:cxn ang="0">
                  <a:pos x="454" y="802"/>
                </a:cxn>
                <a:cxn ang="0">
                  <a:pos x="532" y="854"/>
                </a:cxn>
                <a:cxn ang="0">
                  <a:pos x="602" y="910"/>
                </a:cxn>
                <a:cxn ang="0">
                  <a:pos x="666" y="972"/>
                </a:cxn>
                <a:cxn ang="0">
                  <a:pos x="722" y="1040"/>
                </a:cxn>
                <a:cxn ang="0">
                  <a:pos x="772" y="1114"/>
                </a:cxn>
                <a:cxn ang="0">
                  <a:pos x="814" y="1190"/>
                </a:cxn>
                <a:cxn ang="0">
                  <a:pos x="848" y="1270"/>
                </a:cxn>
                <a:cxn ang="0">
                  <a:pos x="876" y="1354"/>
                </a:cxn>
                <a:cxn ang="0">
                  <a:pos x="894" y="1438"/>
                </a:cxn>
                <a:cxn ang="0">
                  <a:pos x="904" y="1526"/>
                </a:cxn>
                <a:cxn ang="0">
                  <a:pos x="906" y="1612"/>
                </a:cxn>
                <a:cxn ang="0">
                  <a:pos x="900" y="1700"/>
                </a:cxn>
                <a:cxn ang="0">
                  <a:pos x="884" y="1788"/>
                </a:cxn>
                <a:cxn ang="0">
                  <a:pos x="860" y="1874"/>
                </a:cxn>
                <a:cxn ang="0">
                  <a:pos x="826" y="1960"/>
                </a:cxn>
                <a:cxn ang="0">
                  <a:pos x="784" y="2042"/>
                </a:cxn>
                <a:cxn ang="0">
                  <a:pos x="784" y="2042"/>
                </a:cxn>
                <a:cxn ang="0">
                  <a:pos x="1372" y="2382"/>
                </a:cxn>
              </a:cxnLst>
              <a:rect l="0" t="0" r="r" b="b"/>
              <a:pathLst>
                <a:path w="1586" h="2508">
                  <a:moveTo>
                    <a:pt x="1372" y="2382"/>
                  </a:moveTo>
                  <a:lnTo>
                    <a:pt x="1372" y="2382"/>
                  </a:lnTo>
                  <a:lnTo>
                    <a:pt x="1372" y="2382"/>
                  </a:lnTo>
                  <a:lnTo>
                    <a:pt x="1372" y="2382"/>
                  </a:lnTo>
                  <a:lnTo>
                    <a:pt x="1412" y="2310"/>
                  </a:lnTo>
                  <a:lnTo>
                    <a:pt x="1446" y="2238"/>
                  </a:lnTo>
                  <a:lnTo>
                    <a:pt x="1478" y="2164"/>
                  </a:lnTo>
                  <a:lnTo>
                    <a:pt x="1504" y="2088"/>
                  </a:lnTo>
                  <a:lnTo>
                    <a:pt x="1528" y="2014"/>
                  </a:lnTo>
                  <a:lnTo>
                    <a:pt x="1548" y="1938"/>
                  </a:lnTo>
                  <a:lnTo>
                    <a:pt x="1562" y="1862"/>
                  </a:lnTo>
                  <a:lnTo>
                    <a:pt x="1574" y="1784"/>
                  </a:lnTo>
                  <a:lnTo>
                    <a:pt x="1582" y="1708"/>
                  </a:lnTo>
                  <a:lnTo>
                    <a:pt x="1586" y="1630"/>
                  </a:lnTo>
                  <a:lnTo>
                    <a:pt x="1586" y="1554"/>
                  </a:lnTo>
                  <a:lnTo>
                    <a:pt x="1582" y="1478"/>
                  </a:lnTo>
                  <a:lnTo>
                    <a:pt x="1576" y="1402"/>
                  </a:lnTo>
                  <a:lnTo>
                    <a:pt x="1564" y="1326"/>
                  </a:lnTo>
                  <a:lnTo>
                    <a:pt x="1550" y="1250"/>
                  </a:lnTo>
                  <a:lnTo>
                    <a:pt x="1532" y="1176"/>
                  </a:lnTo>
                  <a:lnTo>
                    <a:pt x="1510" y="1104"/>
                  </a:lnTo>
                  <a:lnTo>
                    <a:pt x="1486" y="1032"/>
                  </a:lnTo>
                  <a:lnTo>
                    <a:pt x="1458" y="960"/>
                  </a:lnTo>
                  <a:lnTo>
                    <a:pt x="1426" y="892"/>
                  </a:lnTo>
                  <a:lnTo>
                    <a:pt x="1390" y="824"/>
                  </a:lnTo>
                  <a:lnTo>
                    <a:pt x="1352" y="756"/>
                  </a:lnTo>
                  <a:lnTo>
                    <a:pt x="1310" y="692"/>
                  </a:lnTo>
                  <a:lnTo>
                    <a:pt x="1266" y="630"/>
                  </a:lnTo>
                  <a:lnTo>
                    <a:pt x="1218" y="568"/>
                  </a:lnTo>
                  <a:lnTo>
                    <a:pt x="1166" y="510"/>
                  </a:lnTo>
                  <a:lnTo>
                    <a:pt x="1112" y="454"/>
                  </a:lnTo>
                  <a:lnTo>
                    <a:pt x="1054" y="400"/>
                  </a:lnTo>
                  <a:lnTo>
                    <a:pt x="994" y="350"/>
                  </a:lnTo>
                  <a:lnTo>
                    <a:pt x="930" y="300"/>
                  </a:lnTo>
                  <a:lnTo>
                    <a:pt x="864" y="256"/>
                  </a:lnTo>
                  <a:lnTo>
                    <a:pt x="794" y="212"/>
                  </a:lnTo>
                  <a:lnTo>
                    <a:pt x="794" y="212"/>
                  </a:lnTo>
                  <a:lnTo>
                    <a:pt x="746" y="186"/>
                  </a:lnTo>
                  <a:lnTo>
                    <a:pt x="698" y="162"/>
                  </a:lnTo>
                  <a:lnTo>
                    <a:pt x="650" y="140"/>
                  </a:lnTo>
                  <a:lnTo>
                    <a:pt x="602" y="118"/>
                  </a:lnTo>
                  <a:lnTo>
                    <a:pt x="552" y="100"/>
                  </a:lnTo>
                  <a:lnTo>
                    <a:pt x="504" y="82"/>
                  </a:lnTo>
                  <a:lnTo>
                    <a:pt x="454" y="66"/>
                  </a:lnTo>
                  <a:lnTo>
                    <a:pt x="404" y="52"/>
                  </a:lnTo>
                  <a:lnTo>
                    <a:pt x="354" y="40"/>
                  </a:lnTo>
                  <a:lnTo>
                    <a:pt x="304" y="30"/>
                  </a:lnTo>
                  <a:lnTo>
                    <a:pt x="254" y="20"/>
                  </a:lnTo>
                  <a:lnTo>
                    <a:pt x="202" y="14"/>
                  </a:lnTo>
                  <a:lnTo>
                    <a:pt x="152" y="8"/>
                  </a:lnTo>
                  <a:lnTo>
                    <a:pt x="102" y="4"/>
                  </a:lnTo>
                  <a:lnTo>
                    <a:pt x="50" y="2"/>
                  </a:lnTo>
                  <a:lnTo>
                    <a:pt x="0" y="0"/>
                  </a:lnTo>
                  <a:lnTo>
                    <a:pt x="0" y="4"/>
                  </a:lnTo>
                  <a:lnTo>
                    <a:pt x="342" y="344"/>
                  </a:lnTo>
                  <a:lnTo>
                    <a:pt x="2" y="682"/>
                  </a:lnTo>
                  <a:lnTo>
                    <a:pt x="2" y="682"/>
                  </a:lnTo>
                  <a:lnTo>
                    <a:pt x="60" y="684"/>
                  </a:lnTo>
                  <a:lnTo>
                    <a:pt x="118" y="688"/>
                  </a:lnTo>
                  <a:lnTo>
                    <a:pt x="176" y="698"/>
                  </a:lnTo>
                  <a:lnTo>
                    <a:pt x="232" y="712"/>
                  </a:lnTo>
                  <a:lnTo>
                    <a:pt x="288" y="728"/>
                  </a:lnTo>
                  <a:lnTo>
                    <a:pt x="344" y="750"/>
                  </a:lnTo>
                  <a:lnTo>
                    <a:pt x="400" y="774"/>
                  </a:lnTo>
                  <a:lnTo>
                    <a:pt x="454" y="802"/>
                  </a:lnTo>
                  <a:lnTo>
                    <a:pt x="454" y="802"/>
                  </a:lnTo>
                  <a:lnTo>
                    <a:pt x="492" y="828"/>
                  </a:lnTo>
                  <a:lnTo>
                    <a:pt x="532" y="854"/>
                  </a:lnTo>
                  <a:lnTo>
                    <a:pt x="568" y="880"/>
                  </a:lnTo>
                  <a:lnTo>
                    <a:pt x="602" y="910"/>
                  </a:lnTo>
                  <a:lnTo>
                    <a:pt x="636" y="940"/>
                  </a:lnTo>
                  <a:lnTo>
                    <a:pt x="666" y="972"/>
                  </a:lnTo>
                  <a:lnTo>
                    <a:pt x="696" y="1006"/>
                  </a:lnTo>
                  <a:lnTo>
                    <a:pt x="722" y="1040"/>
                  </a:lnTo>
                  <a:lnTo>
                    <a:pt x="748" y="1076"/>
                  </a:lnTo>
                  <a:lnTo>
                    <a:pt x="772" y="1114"/>
                  </a:lnTo>
                  <a:lnTo>
                    <a:pt x="794" y="1152"/>
                  </a:lnTo>
                  <a:lnTo>
                    <a:pt x="814" y="1190"/>
                  </a:lnTo>
                  <a:lnTo>
                    <a:pt x="832" y="1230"/>
                  </a:lnTo>
                  <a:lnTo>
                    <a:pt x="848" y="1270"/>
                  </a:lnTo>
                  <a:lnTo>
                    <a:pt x="862" y="1312"/>
                  </a:lnTo>
                  <a:lnTo>
                    <a:pt x="876" y="1354"/>
                  </a:lnTo>
                  <a:lnTo>
                    <a:pt x="886" y="1396"/>
                  </a:lnTo>
                  <a:lnTo>
                    <a:pt x="894" y="1438"/>
                  </a:lnTo>
                  <a:lnTo>
                    <a:pt x="900" y="1482"/>
                  </a:lnTo>
                  <a:lnTo>
                    <a:pt x="904" y="1526"/>
                  </a:lnTo>
                  <a:lnTo>
                    <a:pt x="906" y="1570"/>
                  </a:lnTo>
                  <a:lnTo>
                    <a:pt x="906" y="1612"/>
                  </a:lnTo>
                  <a:lnTo>
                    <a:pt x="904" y="1656"/>
                  </a:lnTo>
                  <a:lnTo>
                    <a:pt x="900" y="1700"/>
                  </a:lnTo>
                  <a:lnTo>
                    <a:pt x="892" y="1744"/>
                  </a:lnTo>
                  <a:lnTo>
                    <a:pt x="884" y="1788"/>
                  </a:lnTo>
                  <a:lnTo>
                    <a:pt x="872" y="1832"/>
                  </a:lnTo>
                  <a:lnTo>
                    <a:pt x="860" y="1874"/>
                  </a:lnTo>
                  <a:lnTo>
                    <a:pt x="844" y="1918"/>
                  </a:lnTo>
                  <a:lnTo>
                    <a:pt x="826" y="1960"/>
                  </a:lnTo>
                  <a:lnTo>
                    <a:pt x="806" y="2002"/>
                  </a:lnTo>
                  <a:lnTo>
                    <a:pt x="784" y="2042"/>
                  </a:lnTo>
                  <a:lnTo>
                    <a:pt x="784" y="2042"/>
                  </a:lnTo>
                  <a:lnTo>
                    <a:pt x="784" y="2042"/>
                  </a:lnTo>
                  <a:lnTo>
                    <a:pt x="908" y="2508"/>
                  </a:lnTo>
                  <a:lnTo>
                    <a:pt x="1372" y="2382"/>
                  </a:lnTo>
                  <a:close/>
                </a:path>
              </a:pathLst>
            </a:custGeom>
            <a:grpFill/>
            <a:ln w="12700" cmpd="sng">
              <a:noFill/>
              <a:round/>
              <a:headEnd/>
              <a:tailEnd/>
            </a:ln>
            <a:sp3d extrusionH="381000" prstMaterial="dkEdge">
              <a:bevelT w="139700" prst="cross"/>
              <a:extrusionClr>
                <a:schemeClr val="bg1">
                  <a:lumMod val="75000"/>
                </a:schemeClr>
              </a:extrusionClr>
            </a:sp3d>
          </p:spPr>
          <p:txBody>
            <a:bodyPr/>
            <a:lstStyle/>
            <a:p>
              <a:pPr>
                <a:defRPr/>
              </a:pPr>
              <a:endParaRPr lang="en-US" dirty="0">
                <a:latin typeface="Calibri" pitchFamily="34" charset="0"/>
              </a:endParaRPr>
            </a:p>
          </p:txBody>
        </p:sp>
        <p:sp>
          <p:nvSpPr>
            <p:cNvPr id="5" name="Freeform 4"/>
            <p:cNvSpPr>
              <a:spLocks/>
            </p:cNvSpPr>
            <p:nvPr/>
          </p:nvSpPr>
          <p:spPr bwMode="auto">
            <a:xfrm>
              <a:off x="2314575" y="4533900"/>
              <a:ext cx="4365625" cy="2000250"/>
            </a:xfrm>
            <a:custGeom>
              <a:avLst/>
              <a:gdLst/>
              <a:ahLst/>
              <a:cxnLst>
                <a:cxn ang="0">
                  <a:pos x="0" y="464"/>
                </a:cxn>
                <a:cxn ang="0">
                  <a:pos x="0" y="464"/>
                </a:cxn>
                <a:cxn ang="0">
                  <a:pos x="88" y="602"/>
                </a:cxn>
                <a:cxn ang="0">
                  <a:pos x="188" y="726"/>
                </a:cxn>
                <a:cxn ang="0">
                  <a:pos x="298" y="838"/>
                </a:cxn>
                <a:cxn ang="0">
                  <a:pos x="418" y="938"/>
                </a:cxn>
                <a:cxn ang="0">
                  <a:pos x="546" y="1026"/>
                </a:cxn>
                <a:cxn ang="0">
                  <a:pos x="680" y="1100"/>
                </a:cxn>
                <a:cxn ang="0">
                  <a:pos x="820" y="1160"/>
                </a:cxn>
                <a:cxn ang="0">
                  <a:pos x="964" y="1206"/>
                </a:cxn>
                <a:cxn ang="0">
                  <a:pos x="1114" y="1238"/>
                </a:cxn>
                <a:cxn ang="0">
                  <a:pos x="1266" y="1256"/>
                </a:cxn>
                <a:cxn ang="0">
                  <a:pos x="1418" y="1260"/>
                </a:cxn>
                <a:cxn ang="0">
                  <a:pos x="1572" y="1248"/>
                </a:cxn>
                <a:cxn ang="0">
                  <a:pos x="1724" y="1222"/>
                </a:cxn>
                <a:cxn ang="0">
                  <a:pos x="1876" y="1180"/>
                </a:cxn>
                <a:cxn ang="0">
                  <a:pos x="2024" y="1122"/>
                </a:cxn>
                <a:cxn ang="0">
                  <a:pos x="2168" y="1048"/>
                </a:cxn>
                <a:cxn ang="0">
                  <a:pos x="2216" y="1020"/>
                </a:cxn>
                <a:cxn ang="0">
                  <a:pos x="2304" y="962"/>
                </a:cxn>
                <a:cxn ang="0">
                  <a:pos x="2388" y="896"/>
                </a:cxn>
                <a:cxn ang="0">
                  <a:pos x="2466" y="828"/>
                </a:cxn>
                <a:cxn ang="0">
                  <a:pos x="2538" y="754"/>
                </a:cxn>
                <a:cxn ang="0">
                  <a:pos x="2606" y="676"/>
                </a:cxn>
                <a:cxn ang="0">
                  <a:pos x="2668" y="596"/>
                </a:cxn>
                <a:cxn ang="0">
                  <a:pos x="2724" y="510"/>
                </a:cxn>
                <a:cxn ang="0">
                  <a:pos x="2746" y="466"/>
                </a:cxn>
                <a:cxn ang="0">
                  <a:pos x="2158" y="130"/>
                </a:cxn>
                <a:cxn ang="0">
                  <a:pos x="2128" y="178"/>
                </a:cxn>
                <a:cxn ang="0">
                  <a:pos x="2058" y="270"/>
                </a:cxn>
                <a:cxn ang="0">
                  <a:pos x="1974" y="354"/>
                </a:cxn>
                <a:cxn ang="0">
                  <a:pos x="1880" y="426"/>
                </a:cxn>
                <a:cxn ang="0">
                  <a:pos x="1828" y="458"/>
                </a:cxn>
                <a:cxn ang="0">
                  <a:pos x="1746" y="500"/>
                </a:cxn>
                <a:cxn ang="0">
                  <a:pos x="1660" y="534"/>
                </a:cxn>
                <a:cxn ang="0">
                  <a:pos x="1574" y="558"/>
                </a:cxn>
                <a:cxn ang="0">
                  <a:pos x="1486" y="574"/>
                </a:cxn>
                <a:cxn ang="0">
                  <a:pos x="1400" y="580"/>
                </a:cxn>
                <a:cxn ang="0">
                  <a:pos x="1312" y="578"/>
                </a:cxn>
                <a:cxn ang="0">
                  <a:pos x="1226" y="568"/>
                </a:cxn>
                <a:cxn ang="0">
                  <a:pos x="1140" y="548"/>
                </a:cxn>
                <a:cxn ang="0">
                  <a:pos x="1058" y="522"/>
                </a:cxn>
                <a:cxn ang="0">
                  <a:pos x="976" y="488"/>
                </a:cxn>
                <a:cxn ang="0">
                  <a:pos x="900" y="446"/>
                </a:cxn>
                <a:cxn ang="0">
                  <a:pos x="828" y="396"/>
                </a:cxn>
                <a:cxn ang="0">
                  <a:pos x="760" y="338"/>
                </a:cxn>
                <a:cxn ang="0">
                  <a:pos x="696" y="274"/>
                </a:cxn>
                <a:cxn ang="0">
                  <a:pos x="640" y="204"/>
                </a:cxn>
                <a:cxn ang="0">
                  <a:pos x="588" y="124"/>
                </a:cxn>
                <a:cxn ang="0">
                  <a:pos x="588" y="124"/>
                </a:cxn>
                <a:cxn ang="0">
                  <a:pos x="0" y="464"/>
                </a:cxn>
              </a:cxnLst>
              <a:rect l="0" t="0" r="r" b="b"/>
              <a:pathLst>
                <a:path w="2750" h="1260">
                  <a:moveTo>
                    <a:pt x="0" y="464"/>
                  </a:moveTo>
                  <a:lnTo>
                    <a:pt x="0" y="464"/>
                  </a:lnTo>
                  <a:lnTo>
                    <a:pt x="0" y="464"/>
                  </a:lnTo>
                  <a:lnTo>
                    <a:pt x="0" y="464"/>
                  </a:lnTo>
                  <a:lnTo>
                    <a:pt x="44" y="534"/>
                  </a:lnTo>
                  <a:lnTo>
                    <a:pt x="88" y="602"/>
                  </a:lnTo>
                  <a:lnTo>
                    <a:pt x="138" y="666"/>
                  </a:lnTo>
                  <a:lnTo>
                    <a:pt x="188" y="726"/>
                  </a:lnTo>
                  <a:lnTo>
                    <a:pt x="242" y="784"/>
                  </a:lnTo>
                  <a:lnTo>
                    <a:pt x="298" y="838"/>
                  </a:lnTo>
                  <a:lnTo>
                    <a:pt x="356" y="890"/>
                  </a:lnTo>
                  <a:lnTo>
                    <a:pt x="418" y="938"/>
                  </a:lnTo>
                  <a:lnTo>
                    <a:pt x="480" y="984"/>
                  </a:lnTo>
                  <a:lnTo>
                    <a:pt x="546" y="1026"/>
                  </a:lnTo>
                  <a:lnTo>
                    <a:pt x="612" y="1064"/>
                  </a:lnTo>
                  <a:lnTo>
                    <a:pt x="680" y="1100"/>
                  </a:lnTo>
                  <a:lnTo>
                    <a:pt x="748" y="1130"/>
                  </a:lnTo>
                  <a:lnTo>
                    <a:pt x="820" y="1160"/>
                  </a:lnTo>
                  <a:lnTo>
                    <a:pt x="892" y="1184"/>
                  </a:lnTo>
                  <a:lnTo>
                    <a:pt x="964" y="1206"/>
                  </a:lnTo>
                  <a:lnTo>
                    <a:pt x="1038" y="1224"/>
                  </a:lnTo>
                  <a:lnTo>
                    <a:pt x="1114" y="1238"/>
                  </a:lnTo>
                  <a:lnTo>
                    <a:pt x="1190" y="1250"/>
                  </a:lnTo>
                  <a:lnTo>
                    <a:pt x="1266" y="1256"/>
                  </a:lnTo>
                  <a:lnTo>
                    <a:pt x="1342" y="1260"/>
                  </a:lnTo>
                  <a:lnTo>
                    <a:pt x="1418" y="1260"/>
                  </a:lnTo>
                  <a:lnTo>
                    <a:pt x="1494" y="1256"/>
                  </a:lnTo>
                  <a:lnTo>
                    <a:pt x="1572" y="1248"/>
                  </a:lnTo>
                  <a:lnTo>
                    <a:pt x="1648" y="1238"/>
                  </a:lnTo>
                  <a:lnTo>
                    <a:pt x="1724" y="1222"/>
                  </a:lnTo>
                  <a:lnTo>
                    <a:pt x="1800" y="1204"/>
                  </a:lnTo>
                  <a:lnTo>
                    <a:pt x="1876" y="1180"/>
                  </a:lnTo>
                  <a:lnTo>
                    <a:pt x="1950" y="1154"/>
                  </a:lnTo>
                  <a:lnTo>
                    <a:pt x="2024" y="1122"/>
                  </a:lnTo>
                  <a:lnTo>
                    <a:pt x="2098" y="1088"/>
                  </a:lnTo>
                  <a:lnTo>
                    <a:pt x="2168" y="1048"/>
                  </a:lnTo>
                  <a:lnTo>
                    <a:pt x="2168" y="1048"/>
                  </a:lnTo>
                  <a:lnTo>
                    <a:pt x="2216" y="1020"/>
                  </a:lnTo>
                  <a:lnTo>
                    <a:pt x="2260" y="992"/>
                  </a:lnTo>
                  <a:lnTo>
                    <a:pt x="2304" y="962"/>
                  </a:lnTo>
                  <a:lnTo>
                    <a:pt x="2346" y="930"/>
                  </a:lnTo>
                  <a:lnTo>
                    <a:pt x="2388" y="896"/>
                  </a:lnTo>
                  <a:lnTo>
                    <a:pt x="2428" y="862"/>
                  </a:lnTo>
                  <a:lnTo>
                    <a:pt x="2466" y="828"/>
                  </a:lnTo>
                  <a:lnTo>
                    <a:pt x="2502" y="792"/>
                  </a:lnTo>
                  <a:lnTo>
                    <a:pt x="2538" y="754"/>
                  </a:lnTo>
                  <a:lnTo>
                    <a:pt x="2572" y="716"/>
                  </a:lnTo>
                  <a:lnTo>
                    <a:pt x="2606" y="676"/>
                  </a:lnTo>
                  <a:lnTo>
                    <a:pt x="2638" y="636"/>
                  </a:lnTo>
                  <a:lnTo>
                    <a:pt x="2668" y="596"/>
                  </a:lnTo>
                  <a:lnTo>
                    <a:pt x="2696" y="554"/>
                  </a:lnTo>
                  <a:lnTo>
                    <a:pt x="2724" y="510"/>
                  </a:lnTo>
                  <a:lnTo>
                    <a:pt x="2750" y="468"/>
                  </a:lnTo>
                  <a:lnTo>
                    <a:pt x="2746" y="466"/>
                  </a:lnTo>
                  <a:lnTo>
                    <a:pt x="2280" y="592"/>
                  </a:lnTo>
                  <a:lnTo>
                    <a:pt x="2158" y="130"/>
                  </a:lnTo>
                  <a:lnTo>
                    <a:pt x="2158" y="130"/>
                  </a:lnTo>
                  <a:lnTo>
                    <a:pt x="2128" y="178"/>
                  </a:lnTo>
                  <a:lnTo>
                    <a:pt x="2094" y="226"/>
                  </a:lnTo>
                  <a:lnTo>
                    <a:pt x="2058" y="270"/>
                  </a:lnTo>
                  <a:lnTo>
                    <a:pt x="2018" y="312"/>
                  </a:lnTo>
                  <a:lnTo>
                    <a:pt x="1974" y="354"/>
                  </a:lnTo>
                  <a:lnTo>
                    <a:pt x="1928" y="392"/>
                  </a:lnTo>
                  <a:lnTo>
                    <a:pt x="1880" y="426"/>
                  </a:lnTo>
                  <a:lnTo>
                    <a:pt x="1828" y="458"/>
                  </a:lnTo>
                  <a:lnTo>
                    <a:pt x="1828" y="458"/>
                  </a:lnTo>
                  <a:lnTo>
                    <a:pt x="1788" y="480"/>
                  </a:lnTo>
                  <a:lnTo>
                    <a:pt x="1746" y="500"/>
                  </a:lnTo>
                  <a:lnTo>
                    <a:pt x="1704" y="518"/>
                  </a:lnTo>
                  <a:lnTo>
                    <a:pt x="1660" y="534"/>
                  </a:lnTo>
                  <a:lnTo>
                    <a:pt x="1618" y="548"/>
                  </a:lnTo>
                  <a:lnTo>
                    <a:pt x="1574" y="558"/>
                  </a:lnTo>
                  <a:lnTo>
                    <a:pt x="1530" y="566"/>
                  </a:lnTo>
                  <a:lnTo>
                    <a:pt x="1486" y="574"/>
                  </a:lnTo>
                  <a:lnTo>
                    <a:pt x="1444" y="578"/>
                  </a:lnTo>
                  <a:lnTo>
                    <a:pt x="1400" y="580"/>
                  </a:lnTo>
                  <a:lnTo>
                    <a:pt x="1356" y="580"/>
                  </a:lnTo>
                  <a:lnTo>
                    <a:pt x="1312" y="578"/>
                  </a:lnTo>
                  <a:lnTo>
                    <a:pt x="1268" y="574"/>
                  </a:lnTo>
                  <a:lnTo>
                    <a:pt x="1226" y="568"/>
                  </a:lnTo>
                  <a:lnTo>
                    <a:pt x="1182" y="558"/>
                  </a:lnTo>
                  <a:lnTo>
                    <a:pt x="1140" y="548"/>
                  </a:lnTo>
                  <a:lnTo>
                    <a:pt x="1098" y="536"/>
                  </a:lnTo>
                  <a:lnTo>
                    <a:pt x="1058" y="522"/>
                  </a:lnTo>
                  <a:lnTo>
                    <a:pt x="1016" y="506"/>
                  </a:lnTo>
                  <a:lnTo>
                    <a:pt x="976" y="488"/>
                  </a:lnTo>
                  <a:lnTo>
                    <a:pt x="938" y="468"/>
                  </a:lnTo>
                  <a:lnTo>
                    <a:pt x="900" y="446"/>
                  </a:lnTo>
                  <a:lnTo>
                    <a:pt x="864" y="422"/>
                  </a:lnTo>
                  <a:lnTo>
                    <a:pt x="828" y="396"/>
                  </a:lnTo>
                  <a:lnTo>
                    <a:pt x="792" y="368"/>
                  </a:lnTo>
                  <a:lnTo>
                    <a:pt x="760" y="338"/>
                  </a:lnTo>
                  <a:lnTo>
                    <a:pt x="728" y="308"/>
                  </a:lnTo>
                  <a:lnTo>
                    <a:pt x="696" y="274"/>
                  </a:lnTo>
                  <a:lnTo>
                    <a:pt x="668" y="240"/>
                  </a:lnTo>
                  <a:lnTo>
                    <a:pt x="640" y="204"/>
                  </a:lnTo>
                  <a:lnTo>
                    <a:pt x="614" y="164"/>
                  </a:lnTo>
                  <a:lnTo>
                    <a:pt x="588" y="124"/>
                  </a:lnTo>
                  <a:lnTo>
                    <a:pt x="588" y="124"/>
                  </a:lnTo>
                  <a:lnTo>
                    <a:pt x="588" y="124"/>
                  </a:lnTo>
                  <a:lnTo>
                    <a:pt x="124" y="0"/>
                  </a:lnTo>
                  <a:lnTo>
                    <a:pt x="0" y="464"/>
                  </a:lnTo>
                  <a:close/>
                </a:path>
              </a:pathLst>
            </a:custGeom>
            <a:grpFill/>
            <a:ln w="12700" cmpd="sng">
              <a:noFill/>
              <a:round/>
              <a:headEnd/>
              <a:tailEnd/>
            </a:ln>
            <a:sp3d extrusionH="381000" prstMaterial="dkEdge">
              <a:bevelT w="139700" prst="cross"/>
              <a:extrusionClr>
                <a:schemeClr val="bg1">
                  <a:lumMod val="75000"/>
                </a:schemeClr>
              </a:extrusionClr>
            </a:sp3d>
          </p:spPr>
          <p:txBody>
            <a:bodyPr/>
            <a:lstStyle/>
            <a:p>
              <a:pPr>
                <a:defRPr/>
              </a:pPr>
              <a:endParaRPr lang="en-US" dirty="0">
                <a:latin typeface="Calibri" pitchFamily="34" charset="0"/>
              </a:endParaRPr>
            </a:p>
          </p:txBody>
        </p:sp>
      </p:grpSp>
      <p:sp>
        <p:nvSpPr>
          <p:cNvPr id="10" name="TextBox 9"/>
          <p:cNvSpPr txBox="1">
            <a:spLocks noChangeArrowheads="1"/>
          </p:cNvSpPr>
          <p:nvPr/>
        </p:nvSpPr>
        <p:spPr bwMode="auto">
          <a:xfrm>
            <a:off x="5938838" y="2684463"/>
            <a:ext cx="2716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4400">
                <a:solidFill>
                  <a:srgbClr val="000000"/>
                </a:solidFill>
                <a:latin typeface="Calibri" panose="020F0502020204030204" pitchFamily="34" charset="0"/>
              </a:rPr>
              <a:t>Innovation</a:t>
            </a:r>
          </a:p>
        </p:txBody>
      </p:sp>
      <p:sp>
        <p:nvSpPr>
          <p:cNvPr id="11" name="TextBox 10"/>
          <p:cNvSpPr txBox="1">
            <a:spLocks noChangeArrowheads="1"/>
          </p:cNvSpPr>
          <p:nvPr/>
        </p:nvSpPr>
        <p:spPr bwMode="auto">
          <a:xfrm>
            <a:off x="534988" y="2263775"/>
            <a:ext cx="30813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4400">
                <a:solidFill>
                  <a:srgbClr val="000000"/>
                </a:solidFill>
                <a:latin typeface="Calibri" panose="020F0502020204030204" pitchFamily="34" charset="0"/>
              </a:rPr>
              <a:t>Engagement</a:t>
            </a:r>
          </a:p>
        </p:txBody>
      </p:sp>
      <p:sp>
        <p:nvSpPr>
          <p:cNvPr id="12" name="TextBox 11"/>
          <p:cNvSpPr txBox="1">
            <a:spLocks noChangeArrowheads="1"/>
          </p:cNvSpPr>
          <p:nvPr/>
        </p:nvSpPr>
        <p:spPr bwMode="auto">
          <a:xfrm>
            <a:off x="3049588" y="5500688"/>
            <a:ext cx="1876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sz="4400">
                <a:solidFill>
                  <a:srgbClr val="000000"/>
                </a:solidFill>
                <a:latin typeface="Calibri" panose="020F0502020204030204" pitchFamily="34" charset="0"/>
              </a:rPr>
              <a:t>Impact</a:t>
            </a:r>
          </a:p>
        </p:txBody>
      </p:sp>
      <p:sp>
        <p:nvSpPr>
          <p:cNvPr id="8" name="Title 7"/>
          <p:cNvSpPr>
            <a:spLocks noGrp="1"/>
          </p:cNvSpPr>
          <p:nvPr>
            <p:ph type="title"/>
          </p:nvPr>
        </p:nvSpPr>
        <p:spPr>
          <a:xfrm>
            <a:off x="534988" y="460097"/>
            <a:ext cx="7886700" cy="1325563"/>
          </a:xfrm>
        </p:spPr>
        <p:txBody>
          <a:bodyPr>
            <a:normAutofit/>
          </a:bodyPr>
          <a:lstStyle/>
          <a:p>
            <a:pPr>
              <a:defRPr/>
            </a:pPr>
            <a:r>
              <a:rPr lang="en-US" sz="4000" b="0" dirty="0" smtClean="0">
                <a:solidFill>
                  <a:schemeClr val="tx1"/>
                </a:solidFill>
              </a:rPr>
              <a:t>Delivering Relevant &amp; High-Quality Management Education: </a:t>
            </a:r>
            <a:r>
              <a:rPr lang="en-US" sz="4000" b="0" dirty="0" smtClean="0">
                <a:solidFill>
                  <a:srgbClr val="FF0000"/>
                </a:solidFill>
              </a:rPr>
              <a:t>3 Themes</a:t>
            </a:r>
            <a:endParaRPr lang="en-US" sz="4000" b="0" dirty="0">
              <a:solidFill>
                <a:srgbClr val="FF0000"/>
              </a:solidFill>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8871750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lumMod val="85000"/>
                    <a:lumOff val="15000"/>
                  </a:schemeClr>
                </a:solidFill>
                <a:latin typeface="Arial" panose="020B0604020202020204" pitchFamily="34" charset="0"/>
                <a:cs typeface="Arial" panose="020B0604020202020204" pitchFamily="34" charset="0"/>
              </a:rPr>
              <a:t>3 Accreditation Themes</a:t>
            </a:r>
            <a:endParaRPr lang="en-US" sz="4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r>
              <a:rPr lang="en-US" sz="4400" b="1" dirty="0" smtClean="0">
                <a:solidFill>
                  <a:schemeClr val="tx1">
                    <a:lumMod val="85000"/>
                    <a:lumOff val="15000"/>
                  </a:schemeClr>
                </a:solidFill>
                <a:latin typeface="Arial" panose="020B0604020202020204" pitchFamily="34" charset="0"/>
                <a:cs typeface="Arial" panose="020B0604020202020204" pitchFamily="34" charset="0"/>
              </a:rPr>
              <a:t>1. Engagement</a:t>
            </a:r>
          </a:p>
          <a:p>
            <a:endParaRPr lang="en-US" sz="3000" dirty="0" smtClean="0">
              <a:solidFill>
                <a:schemeClr val="tx1">
                  <a:lumMod val="85000"/>
                  <a:lumOff val="15000"/>
                </a:schemeClr>
              </a:solidFill>
              <a:latin typeface="Arial" panose="020B0604020202020204" pitchFamily="34" charset="0"/>
              <a:cs typeface="Arial" panose="020B0604020202020204" pitchFamily="34" charset="0"/>
            </a:endParaRPr>
          </a:p>
          <a:p>
            <a:r>
              <a:rPr lang="en-US" sz="3000" dirty="0" smtClean="0">
                <a:solidFill>
                  <a:schemeClr val="tx1">
                    <a:lumMod val="85000"/>
                    <a:lumOff val="15000"/>
                  </a:schemeClr>
                </a:solidFill>
                <a:latin typeface="Arial" panose="020B0604020202020204" pitchFamily="34" charset="0"/>
                <a:cs typeface="Arial" panose="020B0604020202020204" pitchFamily="34" charset="0"/>
              </a:rPr>
              <a:t>High quality education results when there is significant on-going engagement with the professional and academic worlds. </a:t>
            </a:r>
          </a:p>
          <a:p>
            <a:r>
              <a:rPr lang="en-US" sz="3000" dirty="0" smtClean="0">
                <a:solidFill>
                  <a:schemeClr val="tx1">
                    <a:lumMod val="85000"/>
                    <a:lumOff val="15000"/>
                  </a:schemeClr>
                </a:solidFill>
                <a:latin typeface="Arial" panose="020B0604020202020204" pitchFamily="34" charset="0"/>
                <a:cs typeface="Arial" panose="020B0604020202020204" pitchFamily="34" charset="0"/>
              </a:rPr>
              <a:t>AACSB accreditation encourages the intersection of engagement consistent with the school’s mission.</a:t>
            </a:r>
            <a:endParaRPr lang="en-US" sz="3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3ED23AF-3A16-4953-80B5-1B7546F0CFC3}" type="slidenum">
              <a:rPr lang="en-US" smtClean="0"/>
              <a:pPr/>
              <a:t>27</a:t>
            </a:fld>
            <a:endParaRPr lang="en-US" dirty="0"/>
          </a:p>
        </p:txBody>
      </p:sp>
    </p:spTree>
    <p:extLst>
      <p:ext uri="{BB962C8B-B14F-4D97-AF65-F5344CB8AC3E}">
        <p14:creationId xmlns:p14="http://schemas.microsoft.com/office/powerpoint/2010/main" val="1838767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lumMod val="85000"/>
                    <a:lumOff val="15000"/>
                  </a:schemeClr>
                </a:solidFill>
                <a:latin typeface="Arial" panose="020B0604020202020204" pitchFamily="34" charset="0"/>
                <a:cs typeface="Arial" panose="020B0604020202020204" pitchFamily="34" charset="0"/>
              </a:rPr>
              <a:t>Accreditation Themes</a:t>
            </a:r>
            <a:endParaRPr lang="en-US" sz="4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r>
              <a:rPr lang="en-US" sz="4400" b="1" dirty="0" smtClean="0">
                <a:solidFill>
                  <a:schemeClr val="tx1">
                    <a:lumMod val="85000"/>
                    <a:lumOff val="15000"/>
                  </a:schemeClr>
                </a:solidFill>
                <a:latin typeface="Arial" panose="020B0604020202020204" pitchFamily="34" charset="0"/>
                <a:cs typeface="Arial" panose="020B0604020202020204" pitchFamily="34" charset="0"/>
              </a:rPr>
              <a:t>2. Innovation</a:t>
            </a:r>
          </a:p>
          <a:p>
            <a:endParaRPr lang="en-US" dirty="0" smtClean="0">
              <a:solidFill>
                <a:schemeClr val="tx1">
                  <a:lumMod val="85000"/>
                  <a:lumOff val="15000"/>
                </a:schemeClr>
              </a:solidFill>
              <a:latin typeface="Arial" panose="020B0604020202020204" pitchFamily="34" charset="0"/>
              <a:cs typeface="Arial" panose="020B0604020202020204" pitchFamily="34" charset="0"/>
            </a:endParaRPr>
          </a:p>
          <a:p>
            <a:r>
              <a:rPr lang="en-US" dirty="0" smtClean="0">
                <a:solidFill>
                  <a:schemeClr val="tx1">
                    <a:lumMod val="85000"/>
                    <a:lumOff val="15000"/>
                  </a:schemeClr>
                </a:solidFill>
                <a:latin typeface="Arial" panose="020B0604020202020204" pitchFamily="34" charset="0"/>
                <a:cs typeface="Arial" panose="020B0604020202020204" pitchFamily="34" charset="0"/>
              </a:rPr>
              <a:t>Foster quality, but not at the expense of </a:t>
            </a:r>
            <a:r>
              <a:rPr lang="en-US" dirty="0" smtClean="0">
                <a:solidFill>
                  <a:srgbClr val="0070C0"/>
                </a:solidFill>
                <a:latin typeface="Arial" panose="020B0604020202020204" pitchFamily="34" charset="0"/>
                <a:cs typeface="Arial" panose="020B0604020202020204" pitchFamily="34" charset="0"/>
              </a:rPr>
              <a:t>creativity</a:t>
            </a:r>
            <a:r>
              <a:rPr lang="en-US" dirty="0" smtClean="0">
                <a:solidFill>
                  <a:schemeClr val="tx1">
                    <a:lumMod val="85000"/>
                    <a:lumOff val="15000"/>
                  </a:schemeClr>
                </a:solidFill>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experimentation</a:t>
            </a:r>
            <a:r>
              <a:rPr lang="en-US" dirty="0" smtClean="0">
                <a:solidFill>
                  <a:schemeClr val="tx1">
                    <a:lumMod val="85000"/>
                    <a:lumOff val="15000"/>
                  </a:schemeClr>
                </a:solidFill>
                <a:latin typeface="Arial" panose="020B0604020202020204" pitchFamily="34" charset="0"/>
                <a:cs typeface="Arial" panose="020B0604020202020204" pitchFamily="34" charset="0"/>
              </a:rPr>
              <a:t>, and </a:t>
            </a:r>
            <a:r>
              <a:rPr lang="en-US" dirty="0" smtClean="0">
                <a:solidFill>
                  <a:srgbClr val="0070C0"/>
                </a:solidFill>
                <a:latin typeface="Arial" panose="020B0604020202020204" pitchFamily="34" charset="0"/>
                <a:cs typeface="Arial" panose="020B0604020202020204" pitchFamily="34" charset="0"/>
              </a:rPr>
              <a:t>innovation.</a:t>
            </a:r>
          </a:p>
          <a:p>
            <a:r>
              <a:rPr lang="en-US" dirty="0" smtClean="0">
                <a:solidFill>
                  <a:srgbClr val="0070C0"/>
                </a:solidFill>
                <a:latin typeface="Arial" panose="020B0604020202020204" pitchFamily="34" charset="0"/>
                <a:cs typeface="Arial" panose="020B0604020202020204" pitchFamily="34" charset="0"/>
              </a:rPr>
              <a:t>Innovation is encouraged </a:t>
            </a:r>
            <a:r>
              <a:rPr lang="en-US" dirty="0" smtClean="0">
                <a:solidFill>
                  <a:schemeClr val="tx1">
                    <a:lumMod val="85000"/>
                    <a:lumOff val="15000"/>
                  </a:schemeClr>
                </a:solidFill>
                <a:latin typeface="Arial" panose="020B0604020202020204" pitchFamily="34" charset="0"/>
                <a:cs typeface="Arial" panose="020B0604020202020204" pitchFamily="34" charset="0"/>
              </a:rPr>
              <a:t>and should lead to improvements and high quality.</a:t>
            </a: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3ED23AF-3A16-4953-80B5-1B7546F0CFC3}" type="slidenum">
              <a:rPr lang="en-US" smtClean="0"/>
              <a:pPr/>
              <a:t>28</a:t>
            </a:fld>
            <a:endParaRPr lang="en-US" dirty="0"/>
          </a:p>
        </p:txBody>
      </p:sp>
    </p:spTree>
    <p:extLst>
      <p:ext uri="{BB962C8B-B14F-4D97-AF65-F5344CB8AC3E}">
        <p14:creationId xmlns:p14="http://schemas.microsoft.com/office/powerpoint/2010/main" val="378772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lumMod val="85000"/>
                    <a:lumOff val="15000"/>
                  </a:schemeClr>
                </a:solidFill>
                <a:latin typeface="Arial" panose="020B0604020202020204" pitchFamily="34" charset="0"/>
                <a:cs typeface="Arial" panose="020B0604020202020204" pitchFamily="34" charset="0"/>
              </a:rPr>
              <a:t>Accreditation Themes</a:t>
            </a:r>
            <a:endParaRPr lang="en-US" sz="4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r>
              <a:rPr lang="en-US" sz="4400" b="1" dirty="0" smtClean="0">
                <a:solidFill>
                  <a:schemeClr val="tx1">
                    <a:lumMod val="85000"/>
                    <a:lumOff val="15000"/>
                  </a:schemeClr>
                </a:solidFill>
                <a:latin typeface="Arial" panose="020B0604020202020204" pitchFamily="34" charset="0"/>
                <a:cs typeface="Arial" panose="020B0604020202020204" pitchFamily="34" charset="0"/>
              </a:rPr>
              <a:t>3. Impact</a:t>
            </a:r>
          </a:p>
          <a:p>
            <a:pPr>
              <a:spcBef>
                <a:spcPts val="324"/>
              </a:spcBef>
            </a:pPr>
            <a:endParaRPr lang="en-US" sz="2600" dirty="0" smtClean="0">
              <a:solidFill>
                <a:schemeClr val="tx1">
                  <a:lumMod val="85000"/>
                  <a:lumOff val="15000"/>
                </a:schemeClr>
              </a:solidFill>
              <a:latin typeface="Arial" panose="020B0604020202020204" pitchFamily="34" charset="0"/>
              <a:cs typeface="Arial" panose="020B0604020202020204" pitchFamily="34" charset="0"/>
            </a:endParaRPr>
          </a:p>
          <a:p>
            <a:pPr>
              <a:spcBef>
                <a:spcPts val="324"/>
              </a:spcBef>
            </a:pPr>
            <a:r>
              <a:rPr lang="en-US" sz="2600" dirty="0" smtClean="0">
                <a:solidFill>
                  <a:schemeClr val="tx1">
                    <a:lumMod val="85000"/>
                    <a:lumOff val="15000"/>
                  </a:schemeClr>
                </a:solidFill>
                <a:latin typeface="Arial" panose="020B0604020202020204" pitchFamily="34" charset="0"/>
                <a:cs typeface="Arial" panose="020B0604020202020204" pitchFamily="34" charset="0"/>
              </a:rPr>
              <a:t>Environment of increasing accountability.</a:t>
            </a:r>
          </a:p>
          <a:p>
            <a:pPr>
              <a:spcBef>
                <a:spcPts val="324"/>
              </a:spcBef>
            </a:pPr>
            <a:r>
              <a:rPr lang="en-US" sz="2600" dirty="0" smtClean="0">
                <a:solidFill>
                  <a:schemeClr val="tx1">
                    <a:lumMod val="85000"/>
                    <a:lumOff val="15000"/>
                  </a:schemeClr>
                </a:solidFill>
                <a:latin typeface="Arial" panose="020B0604020202020204" pitchFamily="34" charset="0"/>
                <a:cs typeface="Arial" panose="020B0604020202020204" pitchFamily="34" charset="0"/>
              </a:rPr>
              <a:t>Must focus on high quality inputs and resulting outcomes.</a:t>
            </a:r>
          </a:p>
          <a:p>
            <a:pPr>
              <a:spcBef>
                <a:spcPts val="324"/>
              </a:spcBef>
            </a:pPr>
            <a:r>
              <a:rPr lang="en-US" sz="2600" dirty="0" smtClean="0">
                <a:solidFill>
                  <a:schemeClr val="tx1">
                    <a:lumMod val="85000"/>
                    <a:lumOff val="15000"/>
                  </a:schemeClr>
                </a:solidFill>
                <a:latin typeface="Arial" panose="020B0604020202020204" pitchFamily="34" charset="0"/>
                <a:cs typeface="Arial" panose="020B0604020202020204" pitchFamily="34" charset="0"/>
              </a:rPr>
              <a:t>Show how the school is making a difference and having impact.  </a:t>
            </a:r>
          </a:p>
          <a:p>
            <a:pPr>
              <a:spcBef>
                <a:spcPts val="324"/>
              </a:spcBef>
            </a:pPr>
            <a:r>
              <a:rPr lang="en-US" sz="2600" dirty="0" smtClean="0">
                <a:solidFill>
                  <a:schemeClr val="tx1">
                    <a:lumMod val="85000"/>
                    <a:lumOff val="15000"/>
                  </a:schemeClr>
                </a:solidFill>
                <a:latin typeface="Arial" panose="020B0604020202020204" pitchFamily="34" charset="0"/>
                <a:cs typeface="Arial" panose="020B0604020202020204" pitchFamily="34" charset="0"/>
              </a:rPr>
              <a:t>Areas of impact:  mission, assurance of learning, curriculum, degree programs, research, teaching, students, and community.</a:t>
            </a:r>
            <a:endParaRPr lang="en-US" sz="26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3ED23AF-3A16-4953-80B5-1B7546F0CFC3}" type="slidenum">
              <a:rPr lang="en-US" smtClean="0"/>
              <a:pPr/>
              <a:t>29</a:t>
            </a:fld>
            <a:endParaRPr lang="en-US" dirty="0"/>
          </a:p>
        </p:txBody>
      </p:sp>
    </p:spTree>
    <p:extLst>
      <p:ext uri="{BB962C8B-B14F-4D97-AF65-F5344CB8AC3E}">
        <p14:creationId xmlns:p14="http://schemas.microsoft.com/office/powerpoint/2010/main" val="1624667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AACSB Worldwide</a:t>
            </a:r>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1" y="1146399"/>
            <a:ext cx="9144000" cy="5741581"/>
          </a:xfrm>
          <a:prstGeom prst="rect">
            <a:avLst/>
          </a:prstGeom>
        </p:spPr>
      </p:pic>
    </p:spTree>
    <p:extLst>
      <p:ext uri="{BB962C8B-B14F-4D97-AF65-F5344CB8AC3E}">
        <p14:creationId xmlns:p14="http://schemas.microsoft.com/office/powerpoint/2010/main" val="2218028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1524000"/>
            <a:ext cx="7772400" cy="4495800"/>
          </a:xfrm>
        </p:spPr>
        <p:txBody>
          <a:bodyPr>
            <a:normAutofit fontScale="62500" lnSpcReduction="20000"/>
          </a:bodyPr>
          <a:lstStyle/>
          <a:p>
            <a:pPr lvl="0"/>
            <a:r>
              <a:rPr lang="en-US" b="1" dirty="0">
                <a:solidFill>
                  <a:schemeClr val="tx1"/>
                </a:solidFill>
              </a:rPr>
              <a:t>Strategic Management and </a:t>
            </a:r>
            <a:r>
              <a:rPr lang="en-US" b="1" dirty="0" smtClean="0">
                <a:solidFill>
                  <a:schemeClr val="tx1"/>
                </a:solidFill>
              </a:rPr>
              <a:t>Innovation (Standards 1-3)</a:t>
            </a:r>
            <a:endParaRPr lang="en-US" dirty="0">
              <a:solidFill>
                <a:schemeClr val="tx1"/>
              </a:solidFill>
            </a:endParaRPr>
          </a:p>
          <a:p>
            <a:pPr marL="914400" lvl="2" indent="0">
              <a:buNone/>
            </a:pPr>
            <a:r>
              <a:rPr lang="en-US" dirty="0" smtClean="0">
                <a:solidFill>
                  <a:schemeClr val="tx1"/>
                </a:solidFill>
              </a:rPr>
              <a:t>1. Mission</a:t>
            </a:r>
            <a:r>
              <a:rPr lang="en-US" dirty="0">
                <a:solidFill>
                  <a:schemeClr val="tx1"/>
                </a:solidFill>
              </a:rPr>
              <a:t>, Impact and Innovation</a:t>
            </a:r>
          </a:p>
          <a:p>
            <a:pPr marL="914400" lvl="2" indent="0">
              <a:buNone/>
            </a:pPr>
            <a:r>
              <a:rPr lang="en-US" dirty="0" smtClean="0">
                <a:solidFill>
                  <a:schemeClr val="tx1"/>
                </a:solidFill>
              </a:rPr>
              <a:t>2. Intellectual </a:t>
            </a:r>
            <a:r>
              <a:rPr lang="en-US" dirty="0">
                <a:solidFill>
                  <a:schemeClr val="tx1"/>
                </a:solidFill>
              </a:rPr>
              <a:t>Contributions and Alignment with the mission</a:t>
            </a:r>
          </a:p>
          <a:p>
            <a:pPr marL="914400" lvl="2" indent="0">
              <a:buNone/>
            </a:pPr>
            <a:r>
              <a:rPr lang="en-US" dirty="0" smtClean="0">
                <a:solidFill>
                  <a:schemeClr val="tx1"/>
                </a:solidFill>
              </a:rPr>
              <a:t>3. Financial </a:t>
            </a:r>
            <a:r>
              <a:rPr lang="en-US" dirty="0">
                <a:solidFill>
                  <a:schemeClr val="tx1"/>
                </a:solidFill>
              </a:rPr>
              <a:t>Strategies and Allocation of Resources</a:t>
            </a:r>
          </a:p>
          <a:p>
            <a:pPr lvl="0"/>
            <a:r>
              <a:rPr lang="en-US" b="1" dirty="0">
                <a:solidFill>
                  <a:schemeClr val="tx1"/>
                </a:solidFill>
              </a:rPr>
              <a:t>Participants: Students, Faculty and Professional </a:t>
            </a:r>
            <a:r>
              <a:rPr lang="en-US" b="1" dirty="0" smtClean="0">
                <a:solidFill>
                  <a:schemeClr val="tx1"/>
                </a:solidFill>
              </a:rPr>
              <a:t>Staff (Standards 4-7)</a:t>
            </a:r>
            <a:endParaRPr lang="en-US" dirty="0">
              <a:solidFill>
                <a:schemeClr val="tx1"/>
              </a:solidFill>
            </a:endParaRPr>
          </a:p>
          <a:p>
            <a:pPr marL="914400" lvl="2" indent="0">
              <a:buNone/>
            </a:pPr>
            <a:r>
              <a:rPr lang="en-US" dirty="0" smtClean="0">
                <a:solidFill>
                  <a:schemeClr val="tx1"/>
                </a:solidFill>
              </a:rPr>
              <a:t>4. Student </a:t>
            </a:r>
            <a:r>
              <a:rPr lang="en-US" dirty="0">
                <a:solidFill>
                  <a:schemeClr val="tx1"/>
                </a:solidFill>
              </a:rPr>
              <a:t>Admissions, Progression, and Career Development</a:t>
            </a:r>
          </a:p>
          <a:p>
            <a:pPr marL="914400" lvl="2" indent="0">
              <a:buNone/>
            </a:pPr>
            <a:r>
              <a:rPr lang="en-US" dirty="0" smtClean="0">
                <a:solidFill>
                  <a:schemeClr val="tx1"/>
                </a:solidFill>
              </a:rPr>
              <a:t>5. Faculty </a:t>
            </a:r>
            <a:r>
              <a:rPr lang="en-US" dirty="0">
                <a:solidFill>
                  <a:schemeClr val="tx1"/>
                </a:solidFill>
              </a:rPr>
              <a:t>Sufficiency and Deployment</a:t>
            </a:r>
          </a:p>
          <a:p>
            <a:pPr marL="914400" lvl="2" indent="0">
              <a:buNone/>
            </a:pPr>
            <a:r>
              <a:rPr lang="en-US" dirty="0" smtClean="0">
                <a:solidFill>
                  <a:schemeClr val="tx1"/>
                </a:solidFill>
              </a:rPr>
              <a:t>6. Faculty </a:t>
            </a:r>
            <a:r>
              <a:rPr lang="en-US" dirty="0">
                <a:solidFill>
                  <a:schemeClr val="tx1"/>
                </a:solidFill>
              </a:rPr>
              <a:t>Management and Support</a:t>
            </a:r>
          </a:p>
          <a:p>
            <a:pPr marL="914400" lvl="2" indent="0">
              <a:buNone/>
            </a:pPr>
            <a:r>
              <a:rPr lang="en-US" dirty="0" smtClean="0">
                <a:solidFill>
                  <a:schemeClr val="tx1"/>
                </a:solidFill>
              </a:rPr>
              <a:t>7. Professional </a:t>
            </a:r>
            <a:r>
              <a:rPr lang="en-US" dirty="0">
                <a:solidFill>
                  <a:schemeClr val="tx1"/>
                </a:solidFill>
              </a:rPr>
              <a:t>Staff Sufficiency and Deployment</a:t>
            </a:r>
          </a:p>
          <a:p>
            <a:pPr lvl="0"/>
            <a:r>
              <a:rPr lang="en-US" b="1" dirty="0">
                <a:solidFill>
                  <a:schemeClr val="tx1"/>
                </a:solidFill>
              </a:rPr>
              <a:t>Learning and Teaching </a:t>
            </a:r>
            <a:r>
              <a:rPr lang="en-US" b="1" dirty="0" smtClean="0">
                <a:solidFill>
                  <a:schemeClr val="tx1"/>
                </a:solidFill>
              </a:rPr>
              <a:t> (Standards 8-12)</a:t>
            </a:r>
            <a:endParaRPr lang="en-US" dirty="0">
              <a:solidFill>
                <a:schemeClr val="tx1"/>
              </a:solidFill>
            </a:endParaRPr>
          </a:p>
          <a:p>
            <a:pPr marL="914400" lvl="2" indent="0">
              <a:buNone/>
            </a:pPr>
            <a:r>
              <a:rPr lang="en-US" dirty="0" smtClean="0">
                <a:solidFill>
                  <a:schemeClr val="tx1"/>
                </a:solidFill>
              </a:rPr>
              <a:t>8. Curricula </a:t>
            </a:r>
            <a:r>
              <a:rPr lang="en-US" dirty="0">
                <a:solidFill>
                  <a:schemeClr val="tx1"/>
                </a:solidFill>
              </a:rPr>
              <a:t>Management and Assurance of Learning</a:t>
            </a:r>
          </a:p>
          <a:p>
            <a:pPr marL="914400" lvl="2" indent="0">
              <a:buNone/>
            </a:pPr>
            <a:r>
              <a:rPr lang="en-US" dirty="0" smtClean="0">
                <a:solidFill>
                  <a:schemeClr val="tx1"/>
                </a:solidFill>
              </a:rPr>
              <a:t>9. Curriculum Content</a:t>
            </a:r>
          </a:p>
          <a:p>
            <a:pPr marL="914400" lvl="2" indent="0">
              <a:buNone/>
            </a:pPr>
            <a:r>
              <a:rPr lang="en-US" dirty="0" smtClean="0">
                <a:solidFill>
                  <a:schemeClr val="tx1"/>
                </a:solidFill>
              </a:rPr>
              <a:t>10.Student </a:t>
            </a:r>
            <a:r>
              <a:rPr lang="en-US" dirty="0">
                <a:solidFill>
                  <a:schemeClr val="tx1"/>
                </a:solidFill>
              </a:rPr>
              <a:t>Faculty Interactions</a:t>
            </a:r>
          </a:p>
          <a:p>
            <a:pPr marL="914400" lvl="2" indent="0">
              <a:buNone/>
            </a:pPr>
            <a:r>
              <a:rPr lang="en-US" dirty="0" smtClean="0">
                <a:solidFill>
                  <a:schemeClr val="tx1"/>
                </a:solidFill>
              </a:rPr>
              <a:t>11.Degree </a:t>
            </a:r>
            <a:r>
              <a:rPr lang="en-US" dirty="0">
                <a:solidFill>
                  <a:schemeClr val="tx1"/>
                </a:solidFill>
              </a:rPr>
              <a:t>Program Educational Level, Structure &amp; Equivalence</a:t>
            </a:r>
          </a:p>
          <a:p>
            <a:pPr marL="914400" lvl="2" indent="0">
              <a:buNone/>
            </a:pPr>
            <a:r>
              <a:rPr lang="en-US" dirty="0" smtClean="0">
                <a:solidFill>
                  <a:schemeClr val="tx1"/>
                </a:solidFill>
              </a:rPr>
              <a:t>12.Teaching </a:t>
            </a:r>
            <a:r>
              <a:rPr lang="en-US" dirty="0">
                <a:solidFill>
                  <a:schemeClr val="tx1"/>
                </a:solidFill>
              </a:rPr>
              <a:t>Effectiveness</a:t>
            </a:r>
          </a:p>
          <a:p>
            <a:pPr lvl="0"/>
            <a:r>
              <a:rPr lang="en-US" b="1" dirty="0">
                <a:solidFill>
                  <a:schemeClr val="tx1"/>
                </a:solidFill>
              </a:rPr>
              <a:t>Academic and Professional Engagement </a:t>
            </a:r>
            <a:r>
              <a:rPr lang="en-US" b="1" dirty="0" smtClean="0">
                <a:solidFill>
                  <a:schemeClr val="tx1"/>
                </a:solidFill>
              </a:rPr>
              <a:t> (Standards 13-15)</a:t>
            </a:r>
            <a:endParaRPr lang="en-US" dirty="0">
              <a:solidFill>
                <a:schemeClr val="tx1"/>
              </a:solidFill>
            </a:endParaRPr>
          </a:p>
          <a:p>
            <a:pPr marL="914400" lvl="2" indent="0">
              <a:buNone/>
            </a:pPr>
            <a:r>
              <a:rPr lang="en-US" dirty="0" smtClean="0">
                <a:solidFill>
                  <a:schemeClr val="tx1"/>
                </a:solidFill>
              </a:rPr>
              <a:t>13.Student </a:t>
            </a:r>
            <a:r>
              <a:rPr lang="en-US" dirty="0">
                <a:solidFill>
                  <a:schemeClr val="tx1"/>
                </a:solidFill>
              </a:rPr>
              <a:t>Academic and Professional Engagement</a:t>
            </a:r>
          </a:p>
          <a:p>
            <a:pPr marL="914400" lvl="2" indent="0">
              <a:buNone/>
            </a:pPr>
            <a:r>
              <a:rPr lang="en-US" dirty="0" smtClean="0">
                <a:solidFill>
                  <a:schemeClr val="tx1"/>
                </a:solidFill>
              </a:rPr>
              <a:t>14.Executive </a:t>
            </a:r>
            <a:r>
              <a:rPr lang="en-US" dirty="0">
                <a:solidFill>
                  <a:schemeClr val="tx1"/>
                </a:solidFill>
              </a:rPr>
              <a:t>Education</a:t>
            </a:r>
          </a:p>
          <a:p>
            <a:pPr marL="914400" lvl="2" indent="0">
              <a:buNone/>
            </a:pPr>
            <a:r>
              <a:rPr lang="en-US" dirty="0" smtClean="0">
                <a:solidFill>
                  <a:schemeClr val="tx1"/>
                </a:solidFill>
              </a:rPr>
              <a:t>15.Faculty </a:t>
            </a:r>
            <a:r>
              <a:rPr lang="en-US" dirty="0">
                <a:solidFill>
                  <a:schemeClr val="tx1"/>
                </a:solidFill>
              </a:rPr>
              <a:t>Qualifications and Engagement</a:t>
            </a:r>
          </a:p>
          <a:p>
            <a:endParaRPr lang="en-US" dirty="0">
              <a:solidFill>
                <a:schemeClr val="tx1"/>
              </a:solidFill>
            </a:endParaRPr>
          </a:p>
        </p:txBody>
      </p:sp>
      <p:sp>
        <p:nvSpPr>
          <p:cNvPr id="5" name="AutoShape 2"/>
          <p:cNvSpPr txBox="1">
            <a:spLocks noChangeArrowheads="1"/>
          </p:cNvSpPr>
          <p:nvPr/>
        </p:nvSpPr>
        <p:spPr>
          <a:xfrm>
            <a:off x="381000" y="495300"/>
            <a:ext cx="80772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kern="1200">
                <a:solidFill>
                  <a:schemeClr val="tx2">
                    <a:lumMod val="85000"/>
                    <a:lumOff val="15000"/>
                  </a:schemeClr>
                </a:solidFill>
                <a:latin typeface="+mj-lt"/>
                <a:ea typeface="+mj-ea"/>
                <a:cs typeface="+mj-cs"/>
              </a:defRPr>
            </a:lvl1pPr>
          </a:lstStyle>
          <a:p>
            <a:r>
              <a:rPr lang="en-US" sz="4000" b="0" dirty="0">
                <a:solidFill>
                  <a:schemeClr val="tx1"/>
                </a:solidFill>
              </a:rPr>
              <a:t>AACSB Accreditation:  15 Standards</a:t>
            </a:r>
          </a:p>
        </p:txBody>
      </p:sp>
    </p:spTree>
    <p:extLst>
      <p:ext uri="{BB962C8B-B14F-4D97-AF65-F5344CB8AC3E}">
        <p14:creationId xmlns:p14="http://schemas.microsoft.com/office/powerpoint/2010/main" val="3678843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0" dirty="0" smtClean="0">
                <a:solidFill>
                  <a:schemeClr val="tx1"/>
                </a:solidFill>
              </a:rPr>
              <a:t>AACSB </a:t>
            </a:r>
            <a:r>
              <a:rPr lang="en-US" dirty="0" smtClean="0"/>
              <a:t>Accreditation </a:t>
            </a:r>
            <a:r>
              <a:rPr lang="en-US" b="0" dirty="0" smtClean="0">
                <a:solidFill>
                  <a:schemeClr val="tx1"/>
                </a:solidFill>
              </a:rPr>
              <a:t>Standards: </a:t>
            </a:r>
            <a:br>
              <a:rPr lang="en-US" b="0" dirty="0" smtClean="0">
                <a:solidFill>
                  <a:schemeClr val="tx1"/>
                </a:solidFill>
              </a:rPr>
            </a:br>
            <a:r>
              <a:rPr lang="en-US" sz="4000" b="1" dirty="0" smtClean="0">
                <a:solidFill>
                  <a:srgbClr val="FF0000"/>
                </a:solidFill>
              </a:rPr>
              <a:t>Strategic Management and Innovation</a:t>
            </a:r>
            <a:endParaRPr lang="en-US" sz="4000" b="1" dirty="0">
              <a:solidFill>
                <a:srgbClr val="FF0000"/>
              </a:solidFill>
            </a:endParaRPr>
          </a:p>
        </p:txBody>
      </p:sp>
      <p:sp>
        <p:nvSpPr>
          <p:cNvPr id="3" name="Content Placeholder 2"/>
          <p:cNvSpPr>
            <a:spLocks noGrp="1"/>
          </p:cNvSpPr>
          <p:nvPr>
            <p:ph idx="1"/>
          </p:nvPr>
        </p:nvSpPr>
        <p:spPr>
          <a:xfrm>
            <a:off x="1146175" y="1928018"/>
            <a:ext cx="7886700" cy="4351338"/>
          </a:xfrm>
        </p:spPr>
        <p:txBody>
          <a:bodyPr>
            <a:normAutofit/>
          </a:bodyPr>
          <a:lstStyle/>
          <a:p>
            <a:pPr marL="0" indent="0">
              <a:lnSpc>
                <a:spcPct val="90000"/>
              </a:lnSpc>
              <a:buNone/>
              <a:tabLst>
                <a:tab pos="400050" algn="l"/>
              </a:tabLst>
              <a:defRPr/>
            </a:pPr>
            <a:r>
              <a:rPr lang="en-US" sz="2800" dirty="0" smtClean="0">
                <a:solidFill>
                  <a:srgbClr val="0060A9"/>
                </a:solidFill>
                <a:cs typeface="Arial" charset="0"/>
              </a:rPr>
              <a:t>Mission, Impact, and Innovation</a:t>
            </a:r>
          </a:p>
          <a:p>
            <a:pPr lvl="1">
              <a:tabLst>
                <a:tab pos="400050" algn="l"/>
              </a:tabLst>
              <a:defRPr/>
            </a:pPr>
            <a:r>
              <a:rPr lang="en-US" sz="2200" i="1" dirty="0"/>
              <a:t>Clear and distinctive mission that drives the actions of the business school and leads to impact and innovation.</a:t>
            </a:r>
          </a:p>
          <a:p>
            <a:pPr>
              <a:defRPr/>
            </a:pPr>
            <a:endParaRPr lang="en-US" sz="2800" dirty="0"/>
          </a:p>
        </p:txBody>
      </p:sp>
      <p:sp>
        <p:nvSpPr>
          <p:cNvPr id="5" name="Oval 4"/>
          <p:cNvSpPr/>
          <p:nvPr/>
        </p:nvSpPr>
        <p:spPr>
          <a:xfrm>
            <a:off x="314325" y="1854200"/>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42900" y="1902618"/>
            <a:ext cx="803275" cy="83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smtClean="0">
                <a:solidFill>
                  <a:schemeClr val="bg1"/>
                </a:solidFill>
                <a:cs typeface="Arial" charset="0"/>
              </a:rPr>
              <a:t>1</a:t>
            </a:r>
            <a:endParaRPr lang="en-US" sz="4000" dirty="0" smtClean="0">
              <a:solidFill>
                <a:schemeClr val="bg1"/>
              </a:solidFill>
              <a:cs typeface="Arial" charset="0"/>
            </a:endParaRPr>
          </a:p>
          <a:p>
            <a:pPr marL="0" indent="0">
              <a:buNone/>
              <a:defRPr/>
            </a:pPr>
            <a:endParaRPr lang="en-US" dirty="0">
              <a:solidFill>
                <a:schemeClr val="bg1"/>
              </a:solidFill>
            </a:endParaRPr>
          </a:p>
        </p:txBody>
      </p:sp>
      <p:sp>
        <p:nvSpPr>
          <p:cNvPr id="7" name="Oval 6"/>
          <p:cNvSpPr/>
          <p:nvPr/>
        </p:nvSpPr>
        <p:spPr>
          <a:xfrm>
            <a:off x="314325" y="3148808"/>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342900" y="3197226"/>
            <a:ext cx="803275" cy="83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a:solidFill>
                  <a:schemeClr val="bg1"/>
                </a:solidFill>
                <a:cs typeface="Arial" charset="0"/>
              </a:rPr>
              <a:t>2</a:t>
            </a:r>
            <a:endParaRPr lang="en-US" dirty="0">
              <a:solidFill>
                <a:schemeClr val="bg1"/>
              </a:solidFill>
            </a:endParaRPr>
          </a:p>
        </p:txBody>
      </p:sp>
      <p:sp>
        <p:nvSpPr>
          <p:cNvPr id="9" name="Content Placeholder 2"/>
          <p:cNvSpPr txBox="1">
            <a:spLocks/>
          </p:cNvSpPr>
          <p:nvPr/>
        </p:nvSpPr>
        <p:spPr>
          <a:xfrm>
            <a:off x="1146175" y="3247198"/>
            <a:ext cx="7886700" cy="1565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dirty="0" smtClean="0">
                <a:solidFill>
                  <a:srgbClr val="0060A9"/>
                </a:solidFill>
              </a:rPr>
              <a:t>Intellectual Contributions &amp; Alignment with Mission</a:t>
            </a:r>
          </a:p>
          <a:p>
            <a:pPr lvl="1">
              <a:defRPr/>
            </a:pPr>
            <a:r>
              <a:rPr lang="en-US" sz="2200" i="1" dirty="0" smtClean="0"/>
              <a:t>High quality, impactful intellectual contributions, consistent with mission. </a:t>
            </a:r>
          </a:p>
        </p:txBody>
      </p:sp>
      <p:sp>
        <p:nvSpPr>
          <p:cNvPr id="10" name="Content Placeholder 2"/>
          <p:cNvSpPr txBox="1">
            <a:spLocks/>
          </p:cNvSpPr>
          <p:nvPr/>
        </p:nvSpPr>
        <p:spPr>
          <a:xfrm>
            <a:off x="1146175" y="4611133"/>
            <a:ext cx="7886700" cy="1426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dirty="0" smtClean="0">
                <a:solidFill>
                  <a:srgbClr val="0060A9"/>
                </a:solidFill>
              </a:rPr>
              <a:t>Financial Strategies and Allocation of Resources</a:t>
            </a:r>
          </a:p>
          <a:p>
            <a:pPr lvl="1">
              <a:defRPr/>
            </a:pPr>
            <a:r>
              <a:rPr lang="en-US" sz="2200" i="1" dirty="0" smtClean="0"/>
              <a:t>Financial resources sufficient to achieve mission. </a:t>
            </a:r>
            <a:endParaRPr lang="en-US" dirty="0" smtClean="0">
              <a:cs typeface="Arial" charset="0"/>
            </a:endParaRPr>
          </a:p>
          <a:p>
            <a:pPr>
              <a:defRPr/>
            </a:pPr>
            <a:endParaRPr lang="en-US" dirty="0"/>
          </a:p>
        </p:txBody>
      </p:sp>
      <p:sp>
        <p:nvSpPr>
          <p:cNvPr id="11" name="Oval 10"/>
          <p:cNvSpPr/>
          <p:nvPr/>
        </p:nvSpPr>
        <p:spPr>
          <a:xfrm>
            <a:off x="314325" y="4443416"/>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342900" y="4491834"/>
            <a:ext cx="803275" cy="83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a:solidFill>
                  <a:schemeClr val="bg1"/>
                </a:solidFill>
                <a:cs typeface="Arial" charset="0"/>
              </a:rPr>
              <a:t>3</a:t>
            </a:r>
            <a:endParaRPr lang="en-US" dirty="0">
              <a:solidFill>
                <a:schemeClr val="bg1"/>
              </a:solidFill>
            </a:endParaRPr>
          </a:p>
        </p:txBody>
      </p:sp>
    </p:spTree>
    <p:extLst>
      <p:ext uri="{BB962C8B-B14F-4D97-AF65-F5344CB8AC3E}">
        <p14:creationId xmlns:p14="http://schemas.microsoft.com/office/powerpoint/2010/main" val="3143210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12776"/>
            <a:ext cx="7991475" cy="1325563"/>
          </a:xfrm>
        </p:spPr>
        <p:txBody>
          <a:bodyPr>
            <a:normAutofit fontScale="90000"/>
          </a:bodyPr>
          <a:lstStyle/>
          <a:p>
            <a:pPr>
              <a:defRPr/>
            </a:pPr>
            <a:r>
              <a:rPr lang="en-US" b="0" dirty="0" smtClean="0">
                <a:solidFill>
                  <a:schemeClr val="tx1"/>
                </a:solidFill>
              </a:rPr>
              <a:t>AACSB Accreditation Standards:</a:t>
            </a:r>
            <a:br>
              <a:rPr lang="en-US" b="0" dirty="0" smtClean="0">
                <a:solidFill>
                  <a:schemeClr val="tx1"/>
                </a:solidFill>
              </a:rPr>
            </a:br>
            <a:r>
              <a:rPr lang="en-US" sz="4000" b="1" dirty="0" smtClean="0">
                <a:solidFill>
                  <a:srgbClr val="FF0000"/>
                </a:solidFill>
              </a:rPr>
              <a:t>Participants—Students, Faculty, and Professional Staff</a:t>
            </a:r>
            <a:endParaRPr lang="en-US" sz="4000" b="1" dirty="0">
              <a:solidFill>
                <a:srgbClr val="FF0000"/>
              </a:solidFill>
            </a:endParaRPr>
          </a:p>
        </p:txBody>
      </p:sp>
      <p:sp>
        <p:nvSpPr>
          <p:cNvPr id="6" name="Oval 5"/>
          <p:cNvSpPr/>
          <p:nvPr/>
        </p:nvSpPr>
        <p:spPr>
          <a:xfrm>
            <a:off x="255586" y="2444750"/>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284161" y="2493168"/>
            <a:ext cx="803275" cy="83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smtClean="0">
                <a:solidFill>
                  <a:schemeClr val="bg1"/>
                </a:solidFill>
                <a:cs typeface="Arial" charset="0"/>
              </a:rPr>
              <a:t>4</a:t>
            </a:r>
            <a:endParaRPr lang="en-US" sz="4000" dirty="0" smtClean="0">
              <a:solidFill>
                <a:schemeClr val="bg1"/>
              </a:solidFill>
              <a:cs typeface="Arial" charset="0"/>
            </a:endParaRPr>
          </a:p>
          <a:p>
            <a:pPr marL="0" indent="0">
              <a:buNone/>
              <a:defRPr/>
            </a:pPr>
            <a:endParaRPr lang="en-US" dirty="0">
              <a:solidFill>
                <a:schemeClr val="bg1"/>
              </a:solidFill>
            </a:endParaRPr>
          </a:p>
        </p:txBody>
      </p:sp>
      <p:sp>
        <p:nvSpPr>
          <p:cNvPr id="8" name="Oval 7"/>
          <p:cNvSpPr/>
          <p:nvPr/>
        </p:nvSpPr>
        <p:spPr>
          <a:xfrm>
            <a:off x="246061" y="4050504"/>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274636" y="4098922"/>
            <a:ext cx="803275" cy="83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a:solidFill>
                  <a:schemeClr val="bg1"/>
                </a:solidFill>
                <a:cs typeface="Arial" charset="0"/>
              </a:rPr>
              <a:t>5</a:t>
            </a:r>
            <a:endParaRPr lang="en-US" dirty="0">
              <a:solidFill>
                <a:schemeClr val="bg1"/>
              </a:solidFill>
            </a:endParaRPr>
          </a:p>
        </p:txBody>
      </p:sp>
      <p:sp>
        <p:nvSpPr>
          <p:cNvPr id="14" name="Content Placeholder 2"/>
          <p:cNvSpPr txBox="1">
            <a:spLocks/>
          </p:cNvSpPr>
          <p:nvPr/>
        </p:nvSpPr>
        <p:spPr>
          <a:xfrm>
            <a:off x="1163635" y="2444750"/>
            <a:ext cx="765651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00050" algn="l"/>
              </a:tabLst>
              <a:defRPr/>
            </a:pPr>
            <a:r>
              <a:rPr lang="en-US" dirty="0" smtClean="0">
                <a:solidFill>
                  <a:srgbClr val="0060A9"/>
                </a:solidFill>
                <a:cs typeface="Arial" charset="0"/>
              </a:rPr>
              <a:t>Student Admissions, Progression &amp; Career Development</a:t>
            </a:r>
          </a:p>
          <a:p>
            <a:pPr lvl="1">
              <a:tabLst>
                <a:tab pos="400050" algn="l"/>
              </a:tabLst>
              <a:defRPr/>
            </a:pPr>
            <a:r>
              <a:rPr lang="en-US" sz="2200" i="1" dirty="0" smtClean="0"/>
              <a:t>Student admission standards, other systems in place to ensure student success during and after studies. </a:t>
            </a:r>
          </a:p>
        </p:txBody>
      </p:sp>
      <p:sp>
        <p:nvSpPr>
          <p:cNvPr id="15" name="Content Placeholder 2"/>
          <p:cNvSpPr txBox="1">
            <a:spLocks/>
          </p:cNvSpPr>
          <p:nvPr/>
        </p:nvSpPr>
        <p:spPr>
          <a:xfrm>
            <a:off x="1142998" y="4218414"/>
            <a:ext cx="81248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00050" algn="l"/>
              </a:tabLst>
              <a:defRPr/>
            </a:pPr>
            <a:r>
              <a:rPr lang="en-US" dirty="0" smtClean="0">
                <a:solidFill>
                  <a:srgbClr val="0060A9"/>
                </a:solidFill>
                <a:cs typeface="Arial" charset="0"/>
              </a:rPr>
              <a:t>Faculty Sufficiency &amp; Deployment</a:t>
            </a:r>
          </a:p>
          <a:p>
            <a:pPr lvl="1">
              <a:tabLst>
                <a:tab pos="400050" algn="l"/>
              </a:tabLst>
              <a:defRPr/>
            </a:pPr>
            <a:r>
              <a:rPr lang="en-US" sz="2200" i="1" dirty="0" smtClean="0"/>
              <a:t>Sufficient faculty to ensure quality outcomes.</a:t>
            </a:r>
          </a:p>
          <a:p>
            <a:pPr lvl="1">
              <a:tabLst>
                <a:tab pos="400050" algn="l"/>
              </a:tabLst>
              <a:defRPr/>
            </a:pPr>
            <a:endParaRPr lang="en-US" sz="2200" i="1" dirty="0"/>
          </a:p>
          <a:p>
            <a:pPr marL="0" indent="0">
              <a:buNone/>
              <a:tabLst>
                <a:tab pos="400050" algn="l"/>
              </a:tabLst>
              <a:defRPr/>
            </a:pPr>
            <a:endParaRPr lang="en-US" sz="2600" i="1" dirty="0" smtClean="0"/>
          </a:p>
        </p:txBody>
      </p:sp>
    </p:spTree>
    <p:extLst>
      <p:ext uri="{BB962C8B-B14F-4D97-AF65-F5344CB8AC3E}">
        <p14:creationId xmlns:p14="http://schemas.microsoft.com/office/powerpoint/2010/main" val="1344520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12776"/>
            <a:ext cx="7991475" cy="1325563"/>
          </a:xfrm>
        </p:spPr>
        <p:txBody>
          <a:bodyPr>
            <a:normAutofit fontScale="90000"/>
          </a:bodyPr>
          <a:lstStyle/>
          <a:p>
            <a:pPr>
              <a:defRPr/>
            </a:pPr>
            <a:r>
              <a:rPr lang="en-US" b="0" dirty="0" smtClean="0">
                <a:solidFill>
                  <a:schemeClr val="tx1"/>
                </a:solidFill>
              </a:rPr>
              <a:t>AACSB Accreditation Standards:</a:t>
            </a:r>
            <a:br>
              <a:rPr lang="en-US" b="0" dirty="0" smtClean="0">
                <a:solidFill>
                  <a:schemeClr val="tx1"/>
                </a:solidFill>
              </a:rPr>
            </a:br>
            <a:r>
              <a:rPr lang="en-US" sz="4000" b="1" dirty="0" smtClean="0">
                <a:solidFill>
                  <a:srgbClr val="FF0000"/>
                </a:solidFill>
              </a:rPr>
              <a:t>Participants—Students, Faculty, and Professional Staff</a:t>
            </a:r>
            <a:endParaRPr lang="en-US" sz="4000" b="1" dirty="0">
              <a:solidFill>
                <a:srgbClr val="FF0000"/>
              </a:solidFill>
            </a:endParaRPr>
          </a:p>
        </p:txBody>
      </p:sp>
      <p:sp>
        <p:nvSpPr>
          <p:cNvPr id="5" name="Content Placeholder 2"/>
          <p:cNvSpPr>
            <a:spLocks noGrp="1"/>
          </p:cNvSpPr>
          <p:nvPr>
            <p:ph idx="1"/>
          </p:nvPr>
        </p:nvSpPr>
        <p:spPr>
          <a:xfrm>
            <a:off x="1114425" y="4212858"/>
            <a:ext cx="8124825" cy="4351338"/>
          </a:xfrm>
        </p:spPr>
        <p:txBody>
          <a:bodyPr>
            <a:normAutofit/>
          </a:bodyPr>
          <a:lstStyle/>
          <a:p>
            <a:pPr marL="0" indent="0">
              <a:buNone/>
              <a:tabLst>
                <a:tab pos="400050" algn="l"/>
              </a:tabLst>
              <a:defRPr/>
            </a:pPr>
            <a:r>
              <a:rPr lang="en-US" sz="2600" dirty="0" smtClean="0">
                <a:solidFill>
                  <a:srgbClr val="0060A9"/>
                </a:solidFill>
              </a:rPr>
              <a:t>Professional Staff Sufficiency &amp; Deployment</a:t>
            </a:r>
          </a:p>
          <a:p>
            <a:pPr lvl="1">
              <a:tabLst>
                <a:tab pos="400050" algn="l"/>
              </a:tabLst>
              <a:defRPr/>
            </a:pPr>
            <a:r>
              <a:rPr lang="en-US" sz="2200" i="1" dirty="0" smtClean="0"/>
              <a:t>Sufficient professional staff to ensure quality outcomes. </a:t>
            </a:r>
            <a:endParaRPr lang="en-US" sz="2200" i="1" dirty="0"/>
          </a:p>
          <a:p>
            <a:pPr>
              <a:defRPr/>
            </a:pPr>
            <a:endParaRPr lang="en-US" sz="2800" dirty="0"/>
          </a:p>
        </p:txBody>
      </p:sp>
      <p:sp>
        <p:nvSpPr>
          <p:cNvPr id="10" name="Oval 9"/>
          <p:cNvSpPr/>
          <p:nvPr/>
        </p:nvSpPr>
        <p:spPr>
          <a:xfrm>
            <a:off x="254000" y="2447922"/>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282575" y="2496340"/>
            <a:ext cx="803275" cy="83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smtClean="0">
                <a:solidFill>
                  <a:schemeClr val="bg1"/>
                </a:solidFill>
                <a:cs typeface="Arial" charset="0"/>
              </a:rPr>
              <a:t>6</a:t>
            </a:r>
            <a:endParaRPr lang="en-US" sz="4000" dirty="0" smtClean="0">
              <a:solidFill>
                <a:schemeClr val="bg1"/>
              </a:solidFill>
              <a:cs typeface="Arial" charset="0"/>
            </a:endParaRPr>
          </a:p>
          <a:p>
            <a:pPr marL="0" indent="0">
              <a:buNone/>
              <a:defRPr/>
            </a:pPr>
            <a:endParaRPr lang="en-US" dirty="0">
              <a:solidFill>
                <a:schemeClr val="bg1"/>
              </a:solidFill>
            </a:endParaRPr>
          </a:p>
        </p:txBody>
      </p:sp>
      <p:sp>
        <p:nvSpPr>
          <p:cNvPr id="16" name="Content Placeholder 2"/>
          <p:cNvSpPr txBox="1">
            <a:spLocks/>
          </p:cNvSpPr>
          <p:nvPr/>
        </p:nvSpPr>
        <p:spPr>
          <a:xfrm>
            <a:off x="1114425" y="2631720"/>
            <a:ext cx="81248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00050" algn="l"/>
              </a:tabLst>
              <a:defRPr/>
            </a:pPr>
            <a:r>
              <a:rPr lang="en-US" sz="2600" dirty="0" smtClean="0">
                <a:solidFill>
                  <a:srgbClr val="0060A9"/>
                </a:solidFill>
              </a:rPr>
              <a:t>Faculty Management &amp; Support</a:t>
            </a:r>
          </a:p>
          <a:p>
            <a:pPr lvl="1">
              <a:tabLst>
                <a:tab pos="400050" algn="l"/>
              </a:tabLst>
              <a:defRPr/>
            </a:pPr>
            <a:r>
              <a:rPr lang="en-US" sz="2200" i="1" dirty="0" smtClean="0"/>
              <a:t>Systems in place to effectively manage and support faculty throughout their career. </a:t>
            </a:r>
          </a:p>
        </p:txBody>
      </p:sp>
      <p:sp>
        <p:nvSpPr>
          <p:cNvPr id="18" name="Oval 17"/>
          <p:cNvSpPr/>
          <p:nvPr/>
        </p:nvSpPr>
        <p:spPr>
          <a:xfrm>
            <a:off x="246061" y="4050504"/>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274636" y="4098922"/>
            <a:ext cx="803275" cy="83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a:solidFill>
                  <a:schemeClr val="bg1"/>
                </a:solidFill>
                <a:cs typeface="Arial" charset="0"/>
              </a:rPr>
              <a:t>7</a:t>
            </a:r>
            <a:endParaRPr lang="en-US" dirty="0">
              <a:solidFill>
                <a:schemeClr val="bg1"/>
              </a:solidFill>
            </a:endParaRPr>
          </a:p>
        </p:txBody>
      </p:sp>
    </p:spTree>
    <p:extLst>
      <p:ext uri="{BB962C8B-B14F-4D97-AF65-F5344CB8AC3E}">
        <p14:creationId xmlns:p14="http://schemas.microsoft.com/office/powerpoint/2010/main" val="1061952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12776"/>
            <a:ext cx="7991475" cy="1325563"/>
          </a:xfrm>
        </p:spPr>
        <p:txBody>
          <a:bodyPr>
            <a:normAutofit/>
          </a:bodyPr>
          <a:lstStyle/>
          <a:p>
            <a:pPr>
              <a:defRPr/>
            </a:pPr>
            <a:r>
              <a:rPr lang="en-US" b="0" dirty="0" smtClean="0">
                <a:solidFill>
                  <a:schemeClr val="tx1"/>
                </a:solidFill>
              </a:rPr>
              <a:t>AACSB Accreditation Standards:</a:t>
            </a:r>
            <a:br>
              <a:rPr lang="en-US" b="0" dirty="0" smtClean="0">
                <a:solidFill>
                  <a:schemeClr val="tx1"/>
                </a:solidFill>
              </a:rPr>
            </a:br>
            <a:r>
              <a:rPr lang="en-US" sz="3600" b="1" dirty="0" smtClean="0">
                <a:solidFill>
                  <a:srgbClr val="FF0000"/>
                </a:solidFill>
              </a:rPr>
              <a:t>Learning and Teaching</a:t>
            </a:r>
            <a:endParaRPr lang="en-US" sz="4000" b="1" dirty="0">
              <a:solidFill>
                <a:srgbClr val="FF0000"/>
              </a:solidFill>
            </a:endParaRPr>
          </a:p>
        </p:txBody>
      </p:sp>
      <p:sp>
        <p:nvSpPr>
          <p:cNvPr id="5" name="Content Placeholder 2"/>
          <p:cNvSpPr>
            <a:spLocks noGrp="1"/>
          </p:cNvSpPr>
          <p:nvPr>
            <p:ph idx="1"/>
          </p:nvPr>
        </p:nvSpPr>
        <p:spPr>
          <a:xfrm>
            <a:off x="1114425" y="4212858"/>
            <a:ext cx="8124825" cy="4351338"/>
          </a:xfrm>
        </p:spPr>
        <p:txBody>
          <a:bodyPr>
            <a:normAutofit/>
          </a:bodyPr>
          <a:lstStyle/>
          <a:p>
            <a:pPr marL="0" indent="0">
              <a:buNone/>
              <a:tabLst>
                <a:tab pos="400050" algn="l"/>
              </a:tabLst>
              <a:defRPr/>
            </a:pPr>
            <a:r>
              <a:rPr lang="en-US" sz="2600" dirty="0" smtClean="0">
                <a:solidFill>
                  <a:srgbClr val="0060A9"/>
                </a:solidFill>
              </a:rPr>
              <a:t>Curriculum Content</a:t>
            </a:r>
          </a:p>
          <a:p>
            <a:pPr lvl="1">
              <a:tabLst>
                <a:tab pos="400050" algn="l"/>
              </a:tabLst>
              <a:defRPr/>
            </a:pPr>
            <a:r>
              <a:rPr lang="en-US" sz="2200" i="1" dirty="0"/>
              <a:t>Ensures that the content of curriculum is appropriate given the degree program and goals. </a:t>
            </a:r>
            <a:r>
              <a:rPr lang="en-US" sz="2200" i="1" dirty="0" smtClean="0"/>
              <a:t> </a:t>
            </a:r>
            <a:endParaRPr lang="en-US" sz="2200" i="1" dirty="0"/>
          </a:p>
          <a:p>
            <a:pPr>
              <a:defRPr/>
            </a:pPr>
            <a:endParaRPr lang="en-US" sz="2800" dirty="0"/>
          </a:p>
        </p:txBody>
      </p:sp>
      <p:sp>
        <p:nvSpPr>
          <p:cNvPr id="10" name="Oval 9"/>
          <p:cNvSpPr/>
          <p:nvPr/>
        </p:nvSpPr>
        <p:spPr>
          <a:xfrm>
            <a:off x="254000" y="2447922"/>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282575" y="2496340"/>
            <a:ext cx="803275" cy="83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a:solidFill>
                  <a:schemeClr val="bg1"/>
                </a:solidFill>
                <a:cs typeface="Arial" charset="0"/>
              </a:rPr>
              <a:t>8</a:t>
            </a:r>
            <a:endParaRPr lang="en-US" dirty="0">
              <a:solidFill>
                <a:schemeClr val="bg1"/>
              </a:solidFill>
            </a:endParaRPr>
          </a:p>
        </p:txBody>
      </p:sp>
      <p:sp>
        <p:nvSpPr>
          <p:cNvPr id="16" name="Content Placeholder 2"/>
          <p:cNvSpPr txBox="1">
            <a:spLocks/>
          </p:cNvSpPr>
          <p:nvPr/>
        </p:nvSpPr>
        <p:spPr>
          <a:xfrm>
            <a:off x="1114425" y="2631720"/>
            <a:ext cx="81248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00050" algn="l"/>
              </a:tabLst>
              <a:defRPr/>
            </a:pPr>
            <a:r>
              <a:rPr lang="en-US" sz="2600" dirty="0" smtClean="0">
                <a:solidFill>
                  <a:srgbClr val="0060A9"/>
                </a:solidFill>
              </a:rPr>
              <a:t>Curricula Management &amp; Assurance of Learning</a:t>
            </a:r>
          </a:p>
          <a:p>
            <a:pPr lvl="1">
              <a:tabLst>
                <a:tab pos="400050" algn="l"/>
              </a:tabLst>
              <a:defRPr/>
            </a:pPr>
            <a:r>
              <a:rPr lang="en-US" sz="2200" i="1" dirty="0"/>
              <a:t>Accountability standard; ensures student outcomes are achieved and continuous improvement processes are in effect for managing degree programs. </a:t>
            </a:r>
          </a:p>
        </p:txBody>
      </p:sp>
      <p:sp>
        <p:nvSpPr>
          <p:cNvPr id="18" name="Oval 17"/>
          <p:cNvSpPr/>
          <p:nvPr/>
        </p:nvSpPr>
        <p:spPr>
          <a:xfrm>
            <a:off x="246061" y="4050504"/>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274636" y="4098922"/>
            <a:ext cx="803275" cy="832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smtClean="0">
                <a:solidFill>
                  <a:schemeClr val="bg1"/>
                </a:solidFill>
                <a:cs typeface="Arial" charset="0"/>
              </a:rPr>
              <a:t>9</a:t>
            </a:r>
            <a:endParaRPr lang="en-US" dirty="0">
              <a:solidFill>
                <a:schemeClr val="bg1"/>
              </a:solidFill>
            </a:endParaRPr>
          </a:p>
        </p:txBody>
      </p:sp>
    </p:spTree>
    <p:extLst>
      <p:ext uri="{BB962C8B-B14F-4D97-AF65-F5344CB8AC3E}">
        <p14:creationId xmlns:p14="http://schemas.microsoft.com/office/powerpoint/2010/main" val="2957242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12776"/>
            <a:ext cx="7991475" cy="1325563"/>
          </a:xfrm>
        </p:spPr>
        <p:txBody>
          <a:bodyPr>
            <a:normAutofit/>
          </a:bodyPr>
          <a:lstStyle/>
          <a:p>
            <a:pPr>
              <a:defRPr/>
            </a:pPr>
            <a:r>
              <a:rPr lang="en-US" b="0" dirty="0" smtClean="0">
                <a:solidFill>
                  <a:schemeClr val="tx1"/>
                </a:solidFill>
              </a:rPr>
              <a:t>AACSB Accreditation Standards:</a:t>
            </a:r>
            <a:br>
              <a:rPr lang="en-US" b="0" dirty="0" smtClean="0">
                <a:solidFill>
                  <a:schemeClr val="tx1"/>
                </a:solidFill>
              </a:rPr>
            </a:br>
            <a:r>
              <a:rPr lang="en-US" sz="3600" b="1" dirty="0" smtClean="0">
                <a:solidFill>
                  <a:srgbClr val="FF0000"/>
                </a:solidFill>
              </a:rPr>
              <a:t>Learning and Teaching</a:t>
            </a:r>
            <a:endParaRPr lang="en-US" sz="4000" b="1" dirty="0">
              <a:solidFill>
                <a:srgbClr val="FF0000"/>
              </a:solidFill>
            </a:endParaRPr>
          </a:p>
        </p:txBody>
      </p:sp>
      <p:sp>
        <p:nvSpPr>
          <p:cNvPr id="5" name="Content Placeholder 2"/>
          <p:cNvSpPr>
            <a:spLocks noGrp="1"/>
          </p:cNvSpPr>
          <p:nvPr>
            <p:ph idx="1"/>
          </p:nvPr>
        </p:nvSpPr>
        <p:spPr>
          <a:xfrm>
            <a:off x="1114425" y="3569745"/>
            <a:ext cx="8124825" cy="1425942"/>
          </a:xfrm>
        </p:spPr>
        <p:txBody>
          <a:bodyPr>
            <a:normAutofit lnSpcReduction="10000"/>
          </a:bodyPr>
          <a:lstStyle/>
          <a:p>
            <a:pPr marL="0" indent="0">
              <a:buNone/>
              <a:tabLst>
                <a:tab pos="400050" algn="l"/>
              </a:tabLst>
              <a:defRPr/>
            </a:pPr>
            <a:r>
              <a:rPr lang="en-US" sz="2600" dirty="0" smtClean="0">
                <a:solidFill>
                  <a:srgbClr val="0060A9"/>
                </a:solidFill>
              </a:rPr>
              <a:t>Degree Program Educational Level, Structure, &amp; Equivalence</a:t>
            </a:r>
          </a:p>
          <a:p>
            <a:pPr lvl="1">
              <a:tabLst>
                <a:tab pos="400050" algn="l"/>
              </a:tabLst>
              <a:defRPr/>
            </a:pPr>
            <a:r>
              <a:rPr lang="en-US" sz="2200" i="1" dirty="0"/>
              <a:t>Degree programs are structurally sound and ensure achievement of learning outcomes. </a:t>
            </a:r>
          </a:p>
        </p:txBody>
      </p:sp>
      <p:sp>
        <p:nvSpPr>
          <p:cNvPr id="10" name="Oval 9"/>
          <p:cNvSpPr/>
          <p:nvPr/>
        </p:nvSpPr>
        <p:spPr>
          <a:xfrm>
            <a:off x="254000" y="2000247"/>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96850" y="2087163"/>
            <a:ext cx="803275" cy="8326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smtClean="0">
                <a:solidFill>
                  <a:schemeClr val="bg1"/>
                </a:solidFill>
                <a:cs typeface="Arial" charset="0"/>
              </a:rPr>
              <a:t>10</a:t>
            </a:r>
            <a:endParaRPr lang="en-US" dirty="0">
              <a:solidFill>
                <a:schemeClr val="bg1"/>
              </a:solidFill>
            </a:endParaRPr>
          </a:p>
        </p:txBody>
      </p:sp>
      <p:sp>
        <p:nvSpPr>
          <p:cNvPr id="16" name="Content Placeholder 2"/>
          <p:cNvSpPr txBox="1">
            <a:spLocks/>
          </p:cNvSpPr>
          <p:nvPr/>
        </p:nvSpPr>
        <p:spPr>
          <a:xfrm>
            <a:off x="1114425" y="2152469"/>
            <a:ext cx="8124825" cy="1187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00050" algn="l"/>
              </a:tabLst>
              <a:defRPr/>
            </a:pPr>
            <a:r>
              <a:rPr lang="en-US" sz="2600" dirty="0" smtClean="0">
                <a:solidFill>
                  <a:srgbClr val="0060A9"/>
                </a:solidFill>
              </a:rPr>
              <a:t>Student-Faculty Interactions</a:t>
            </a:r>
          </a:p>
          <a:p>
            <a:pPr lvl="1">
              <a:tabLst>
                <a:tab pos="400050" algn="l"/>
              </a:tabLst>
              <a:defRPr/>
            </a:pPr>
            <a:r>
              <a:rPr lang="en-US" sz="2200" i="1" dirty="0"/>
              <a:t>Curricula designed to facilitate interactions between students and students and faculty. </a:t>
            </a:r>
          </a:p>
        </p:txBody>
      </p:sp>
      <p:sp>
        <p:nvSpPr>
          <p:cNvPr id="18" name="Oval 17"/>
          <p:cNvSpPr/>
          <p:nvPr/>
        </p:nvSpPr>
        <p:spPr>
          <a:xfrm>
            <a:off x="246061" y="3507579"/>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188911" y="3594097"/>
            <a:ext cx="803275" cy="8326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smtClean="0">
                <a:solidFill>
                  <a:schemeClr val="bg1"/>
                </a:solidFill>
                <a:cs typeface="Arial" charset="0"/>
              </a:rPr>
              <a:t>11</a:t>
            </a:r>
            <a:endParaRPr lang="en-US" dirty="0">
              <a:solidFill>
                <a:schemeClr val="bg1"/>
              </a:solidFill>
            </a:endParaRPr>
          </a:p>
        </p:txBody>
      </p:sp>
      <p:sp>
        <p:nvSpPr>
          <p:cNvPr id="9" name="Oval 8"/>
          <p:cNvSpPr/>
          <p:nvPr/>
        </p:nvSpPr>
        <p:spPr>
          <a:xfrm>
            <a:off x="255586" y="4955777"/>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198436" y="5042295"/>
            <a:ext cx="803275" cy="8326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smtClean="0">
                <a:solidFill>
                  <a:schemeClr val="bg1"/>
                </a:solidFill>
                <a:cs typeface="Arial" charset="0"/>
              </a:rPr>
              <a:t>12</a:t>
            </a:r>
            <a:endParaRPr lang="en-US" dirty="0">
              <a:solidFill>
                <a:schemeClr val="bg1"/>
              </a:solidFill>
            </a:endParaRPr>
          </a:p>
        </p:txBody>
      </p:sp>
      <p:sp>
        <p:nvSpPr>
          <p:cNvPr id="13" name="Content Placeholder 2"/>
          <p:cNvSpPr txBox="1">
            <a:spLocks/>
          </p:cNvSpPr>
          <p:nvPr/>
        </p:nvSpPr>
        <p:spPr>
          <a:xfrm>
            <a:off x="1114424" y="5108208"/>
            <a:ext cx="8124825" cy="1425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00050" algn="l"/>
              </a:tabLst>
              <a:defRPr/>
            </a:pPr>
            <a:r>
              <a:rPr lang="en-US" sz="2600" dirty="0" smtClean="0">
                <a:solidFill>
                  <a:srgbClr val="0060A9"/>
                </a:solidFill>
              </a:rPr>
              <a:t>Teaching Effectiveness</a:t>
            </a:r>
          </a:p>
          <a:p>
            <a:pPr lvl="1">
              <a:tabLst>
                <a:tab pos="400050" algn="l"/>
              </a:tabLst>
              <a:defRPr/>
            </a:pPr>
            <a:r>
              <a:rPr lang="en-US" sz="2200" i="1" dirty="0"/>
              <a:t>Processes are in place to enhance teaching effectiveness of faculty. </a:t>
            </a:r>
          </a:p>
        </p:txBody>
      </p:sp>
    </p:spTree>
    <p:extLst>
      <p:ext uri="{BB962C8B-B14F-4D97-AF65-F5344CB8AC3E}">
        <p14:creationId xmlns:p14="http://schemas.microsoft.com/office/powerpoint/2010/main" val="38508442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12776"/>
            <a:ext cx="7991475" cy="1325563"/>
          </a:xfrm>
        </p:spPr>
        <p:txBody>
          <a:bodyPr>
            <a:normAutofit/>
          </a:bodyPr>
          <a:lstStyle/>
          <a:p>
            <a:pPr>
              <a:defRPr/>
            </a:pPr>
            <a:r>
              <a:rPr lang="en-US" b="0" dirty="0" smtClean="0">
                <a:solidFill>
                  <a:schemeClr val="tx1"/>
                </a:solidFill>
              </a:rPr>
              <a:t>AACSB Accreditation Standards:</a:t>
            </a:r>
            <a:br>
              <a:rPr lang="en-US" b="0" dirty="0" smtClean="0">
                <a:solidFill>
                  <a:schemeClr val="tx1"/>
                </a:solidFill>
              </a:rPr>
            </a:br>
            <a:r>
              <a:rPr lang="en-US" sz="3600" b="1" dirty="0" smtClean="0">
                <a:solidFill>
                  <a:srgbClr val="FF0000"/>
                </a:solidFill>
              </a:rPr>
              <a:t>Academic and Professional Engagement</a:t>
            </a:r>
            <a:endParaRPr lang="en-US" sz="4000" b="1" dirty="0">
              <a:solidFill>
                <a:srgbClr val="FF0000"/>
              </a:solidFill>
            </a:endParaRPr>
          </a:p>
        </p:txBody>
      </p:sp>
      <p:sp>
        <p:nvSpPr>
          <p:cNvPr id="5" name="Content Placeholder 2"/>
          <p:cNvSpPr>
            <a:spLocks noGrp="1"/>
          </p:cNvSpPr>
          <p:nvPr>
            <p:ph idx="1"/>
          </p:nvPr>
        </p:nvSpPr>
        <p:spPr>
          <a:xfrm>
            <a:off x="1114425" y="3569745"/>
            <a:ext cx="8124825" cy="1425942"/>
          </a:xfrm>
        </p:spPr>
        <p:txBody>
          <a:bodyPr>
            <a:normAutofit/>
          </a:bodyPr>
          <a:lstStyle/>
          <a:p>
            <a:pPr marL="0" indent="0">
              <a:buNone/>
              <a:tabLst>
                <a:tab pos="400050" algn="l"/>
              </a:tabLst>
              <a:defRPr/>
            </a:pPr>
            <a:r>
              <a:rPr lang="en-US" sz="2600" dirty="0" smtClean="0">
                <a:solidFill>
                  <a:srgbClr val="0060A9"/>
                </a:solidFill>
              </a:rPr>
              <a:t>Executive Education</a:t>
            </a:r>
          </a:p>
          <a:p>
            <a:pPr lvl="1">
              <a:tabLst>
                <a:tab pos="400050" algn="l"/>
              </a:tabLst>
              <a:defRPr/>
            </a:pPr>
            <a:r>
              <a:rPr lang="en-US" sz="2200" i="1" dirty="0"/>
              <a:t>Programs complement degree programs and there are processes to ensure client satisfaction (5% rule)</a:t>
            </a:r>
          </a:p>
        </p:txBody>
      </p:sp>
      <p:sp>
        <p:nvSpPr>
          <p:cNvPr id="10" name="Oval 9"/>
          <p:cNvSpPr/>
          <p:nvPr/>
        </p:nvSpPr>
        <p:spPr>
          <a:xfrm>
            <a:off x="254000" y="2000247"/>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96850" y="2087163"/>
            <a:ext cx="803275" cy="8326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smtClean="0">
                <a:solidFill>
                  <a:schemeClr val="bg1"/>
                </a:solidFill>
                <a:cs typeface="Arial" charset="0"/>
              </a:rPr>
              <a:t>13</a:t>
            </a:r>
            <a:endParaRPr lang="en-US" dirty="0">
              <a:solidFill>
                <a:schemeClr val="bg1"/>
              </a:solidFill>
            </a:endParaRPr>
          </a:p>
        </p:txBody>
      </p:sp>
      <p:sp>
        <p:nvSpPr>
          <p:cNvPr id="16" name="Content Placeholder 2"/>
          <p:cNvSpPr txBox="1">
            <a:spLocks/>
          </p:cNvSpPr>
          <p:nvPr/>
        </p:nvSpPr>
        <p:spPr>
          <a:xfrm>
            <a:off x="1114425" y="2152469"/>
            <a:ext cx="8124825" cy="1187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00050" algn="l"/>
              </a:tabLst>
              <a:defRPr/>
            </a:pPr>
            <a:r>
              <a:rPr lang="en-US" sz="2600" dirty="0" smtClean="0">
                <a:solidFill>
                  <a:srgbClr val="0060A9"/>
                </a:solidFill>
              </a:rPr>
              <a:t>Student Academic &amp; Professional Engagement</a:t>
            </a:r>
          </a:p>
          <a:p>
            <a:pPr lvl="1">
              <a:tabLst>
                <a:tab pos="400050" algn="l"/>
              </a:tabLst>
              <a:defRPr/>
            </a:pPr>
            <a:r>
              <a:rPr lang="en-US" sz="2200" i="1" dirty="0"/>
              <a:t>Curricula facilitates student engagement with academic and professional communities.</a:t>
            </a:r>
          </a:p>
        </p:txBody>
      </p:sp>
      <p:sp>
        <p:nvSpPr>
          <p:cNvPr id="18" name="Oval 17"/>
          <p:cNvSpPr/>
          <p:nvPr/>
        </p:nvSpPr>
        <p:spPr>
          <a:xfrm>
            <a:off x="246061" y="3507579"/>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188911" y="3594097"/>
            <a:ext cx="803275" cy="8326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smtClean="0">
                <a:solidFill>
                  <a:schemeClr val="bg1"/>
                </a:solidFill>
                <a:cs typeface="Arial" charset="0"/>
              </a:rPr>
              <a:t>14</a:t>
            </a:r>
            <a:endParaRPr lang="en-US" dirty="0">
              <a:solidFill>
                <a:schemeClr val="bg1"/>
              </a:solidFill>
            </a:endParaRPr>
          </a:p>
        </p:txBody>
      </p:sp>
      <p:sp>
        <p:nvSpPr>
          <p:cNvPr id="9" name="Oval 8"/>
          <p:cNvSpPr/>
          <p:nvPr/>
        </p:nvSpPr>
        <p:spPr>
          <a:xfrm>
            <a:off x="255586" y="4955777"/>
            <a:ext cx="746125" cy="746125"/>
          </a:xfrm>
          <a:prstGeom prst="ellipse">
            <a:avLst/>
          </a:prstGeom>
          <a:solidFill>
            <a:srgbClr val="006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198436" y="5042295"/>
            <a:ext cx="803275" cy="83264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00050" algn="l"/>
              </a:tabLst>
              <a:defRPr/>
            </a:pPr>
            <a:r>
              <a:rPr lang="en-US" sz="4000" b="1" i="1" dirty="0" smtClean="0">
                <a:solidFill>
                  <a:schemeClr val="bg1"/>
                </a:solidFill>
                <a:cs typeface="Arial" charset="0"/>
              </a:rPr>
              <a:t> </a:t>
            </a:r>
            <a:r>
              <a:rPr lang="en-US" sz="4000" b="1" dirty="0" smtClean="0">
                <a:solidFill>
                  <a:schemeClr val="bg1"/>
                </a:solidFill>
                <a:cs typeface="Arial" charset="0"/>
              </a:rPr>
              <a:t>15</a:t>
            </a:r>
            <a:endParaRPr lang="en-US" dirty="0">
              <a:solidFill>
                <a:schemeClr val="bg1"/>
              </a:solidFill>
            </a:endParaRPr>
          </a:p>
        </p:txBody>
      </p:sp>
      <p:sp>
        <p:nvSpPr>
          <p:cNvPr id="13" name="Content Placeholder 2"/>
          <p:cNvSpPr txBox="1">
            <a:spLocks/>
          </p:cNvSpPr>
          <p:nvPr/>
        </p:nvSpPr>
        <p:spPr>
          <a:xfrm>
            <a:off x="1114424" y="5108208"/>
            <a:ext cx="8124825" cy="1425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00050" algn="l"/>
              </a:tabLst>
              <a:defRPr/>
            </a:pPr>
            <a:r>
              <a:rPr lang="en-US" sz="2600" dirty="0" smtClean="0">
                <a:solidFill>
                  <a:srgbClr val="0060A9"/>
                </a:solidFill>
              </a:rPr>
              <a:t>Faculty Qualifications &amp; Engagement</a:t>
            </a:r>
          </a:p>
          <a:p>
            <a:pPr lvl="1">
              <a:tabLst>
                <a:tab pos="400050" algn="l"/>
              </a:tabLst>
              <a:defRPr/>
            </a:pPr>
            <a:r>
              <a:rPr lang="en-US" sz="2200" i="1" dirty="0"/>
              <a:t>Faculty demonstrate academic and professional experience to support quality outcomes consistent with mission. </a:t>
            </a:r>
          </a:p>
        </p:txBody>
      </p:sp>
    </p:spTree>
    <p:extLst>
      <p:ext uri="{BB962C8B-B14F-4D97-AF65-F5344CB8AC3E}">
        <p14:creationId xmlns:p14="http://schemas.microsoft.com/office/powerpoint/2010/main" val="2237527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40289"/>
          </a:xfrm>
        </p:spPr>
        <p:txBody>
          <a:bodyPr>
            <a:normAutofit/>
          </a:bodyPr>
          <a:lstStyle/>
          <a:p>
            <a:pPr algn="ctr"/>
            <a:r>
              <a:rPr lang="en-US" sz="3200" b="1" dirty="0"/>
              <a:t>ELIGIBILITY </a:t>
            </a:r>
            <a:r>
              <a:rPr lang="en-US" sz="3200" b="1" dirty="0" smtClean="0"/>
              <a:t>CRITERIA</a:t>
            </a:r>
            <a:br>
              <a:rPr lang="en-US" sz="3200" b="1" dirty="0" smtClean="0"/>
            </a:br>
            <a:r>
              <a:rPr lang="en-US" sz="3200" b="1" dirty="0" smtClean="0"/>
              <a:t>Requirements to </a:t>
            </a:r>
            <a:r>
              <a:rPr lang="en-US" sz="3200" b="1" dirty="0" smtClean="0">
                <a:solidFill>
                  <a:srgbClr val="FF0000"/>
                </a:solidFill>
              </a:rPr>
              <a:t>begin </a:t>
            </a:r>
            <a:r>
              <a:rPr lang="en-US" sz="3200" b="1" dirty="0" smtClean="0"/>
              <a:t>accreditation journey</a:t>
            </a:r>
            <a:endParaRPr lang="en-US" sz="3200" b="1" dirty="0"/>
          </a:p>
        </p:txBody>
      </p:sp>
      <p:sp>
        <p:nvSpPr>
          <p:cNvPr id="3" name="Content Placeholder 2"/>
          <p:cNvSpPr>
            <a:spLocks noGrp="1"/>
          </p:cNvSpPr>
          <p:nvPr>
            <p:ph idx="1"/>
          </p:nvPr>
        </p:nvSpPr>
        <p:spPr>
          <a:xfrm>
            <a:off x="628650" y="1338146"/>
            <a:ext cx="8515350" cy="4432417"/>
          </a:xfrm>
        </p:spPr>
        <p:txBody>
          <a:bodyPr>
            <a:normAutofit fontScale="25000" lnSpcReduction="20000"/>
          </a:bodyPr>
          <a:lstStyle/>
          <a:p>
            <a:pPr>
              <a:lnSpc>
                <a:spcPct val="170000"/>
              </a:lnSpc>
              <a:spcBef>
                <a:spcPts val="0"/>
              </a:spcBef>
              <a:buNone/>
            </a:pPr>
            <a:r>
              <a:rPr lang="en-US" sz="7200" b="1" dirty="0" smtClean="0">
                <a:latin typeface="Arial" pitchFamily="34" charset="0"/>
                <a:cs typeface="Arial" pitchFamily="34" charset="0"/>
              </a:rPr>
              <a:t>A</a:t>
            </a:r>
            <a:r>
              <a:rPr lang="en-US" sz="7200" dirty="0">
                <a:latin typeface="Arial" pitchFamily="34" charset="0"/>
                <a:cs typeface="Arial" pitchFamily="34" charset="0"/>
              </a:rPr>
              <a:t>: Ethical Behavior</a:t>
            </a:r>
          </a:p>
          <a:p>
            <a:pPr>
              <a:lnSpc>
                <a:spcPct val="170000"/>
              </a:lnSpc>
              <a:spcBef>
                <a:spcPts val="0"/>
              </a:spcBef>
              <a:buNone/>
            </a:pPr>
            <a:r>
              <a:rPr lang="en-US" sz="7200" i="1" dirty="0" smtClean="0">
                <a:latin typeface="Arial" pitchFamily="34" charset="0"/>
                <a:cs typeface="Arial" pitchFamily="34" charset="0"/>
              </a:rPr>
              <a:t>		Establishing </a:t>
            </a:r>
            <a:r>
              <a:rPr lang="en-US" sz="7200" i="1" dirty="0">
                <a:latin typeface="Arial" pitchFamily="34" charset="0"/>
                <a:cs typeface="Arial" pitchFamily="34" charset="0"/>
              </a:rPr>
              <a:t>a fundamental expectation</a:t>
            </a:r>
          </a:p>
          <a:p>
            <a:pPr>
              <a:lnSpc>
                <a:spcPct val="170000"/>
              </a:lnSpc>
              <a:spcBef>
                <a:spcPts val="0"/>
              </a:spcBef>
              <a:buNone/>
            </a:pPr>
            <a:r>
              <a:rPr lang="en-US" sz="7200" b="1" dirty="0" smtClean="0">
                <a:latin typeface="Arial" pitchFamily="34" charset="0"/>
                <a:cs typeface="Arial" pitchFamily="34" charset="0"/>
              </a:rPr>
              <a:t>B</a:t>
            </a:r>
            <a:r>
              <a:rPr lang="en-US" sz="7200" dirty="0">
                <a:latin typeface="Arial" pitchFamily="34" charset="0"/>
                <a:cs typeface="Arial" pitchFamily="34" charset="0"/>
              </a:rPr>
              <a:t>: </a:t>
            </a:r>
            <a:r>
              <a:rPr lang="en-US" sz="7200" dirty="0" smtClean="0">
                <a:latin typeface="Arial" pitchFamily="34" charset="0"/>
                <a:cs typeface="Arial" pitchFamily="34" charset="0"/>
              </a:rPr>
              <a:t>Collegiate </a:t>
            </a:r>
            <a:r>
              <a:rPr lang="en-US" sz="7200" dirty="0">
                <a:latin typeface="Arial" pitchFamily="34" charset="0"/>
                <a:cs typeface="Arial" pitchFamily="34" charset="0"/>
              </a:rPr>
              <a:t>Environment</a:t>
            </a:r>
          </a:p>
          <a:p>
            <a:pPr marL="0" indent="0">
              <a:lnSpc>
                <a:spcPct val="170000"/>
              </a:lnSpc>
              <a:spcBef>
                <a:spcPts val="0"/>
              </a:spcBef>
              <a:buNone/>
            </a:pPr>
            <a:r>
              <a:rPr lang="en-US" sz="7200" i="1" dirty="0" smtClean="0">
                <a:latin typeface="Arial" pitchFamily="34" charset="0"/>
                <a:cs typeface="Arial" pitchFamily="34" charset="0"/>
              </a:rPr>
              <a:t>	Advanced </a:t>
            </a:r>
            <a:r>
              <a:rPr lang="en-US" sz="7200" i="1" dirty="0">
                <a:latin typeface="Arial" pitchFamily="34" charset="0"/>
                <a:cs typeface="Arial" pitchFamily="34" charset="0"/>
              </a:rPr>
              <a:t>level, engagement, and faculty involvement</a:t>
            </a:r>
          </a:p>
          <a:p>
            <a:pPr>
              <a:lnSpc>
                <a:spcPct val="170000"/>
              </a:lnSpc>
              <a:spcBef>
                <a:spcPts val="0"/>
              </a:spcBef>
              <a:buNone/>
            </a:pPr>
            <a:r>
              <a:rPr lang="en-US" sz="7200" b="1" dirty="0" smtClean="0">
                <a:latin typeface="Arial" pitchFamily="34" charset="0"/>
                <a:cs typeface="Arial" pitchFamily="34" charset="0"/>
              </a:rPr>
              <a:t>C</a:t>
            </a:r>
            <a:r>
              <a:rPr lang="en-US" sz="7200" dirty="0">
                <a:latin typeface="Arial" pitchFamily="34" charset="0"/>
                <a:cs typeface="Arial" pitchFamily="34" charset="0"/>
              </a:rPr>
              <a:t>: Commitment to Corporate and Social Responsibility</a:t>
            </a:r>
          </a:p>
          <a:p>
            <a:pPr marL="0" indent="0">
              <a:lnSpc>
                <a:spcPct val="170000"/>
              </a:lnSpc>
              <a:spcBef>
                <a:spcPts val="0"/>
              </a:spcBef>
              <a:buNone/>
            </a:pPr>
            <a:r>
              <a:rPr lang="en-US" sz="7200" i="1" dirty="0" smtClean="0">
                <a:latin typeface="Arial" pitchFamily="34" charset="0"/>
                <a:cs typeface="Arial" pitchFamily="34" charset="0"/>
              </a:rPr>
              <a:t>	Fostering </a:t>
            </a:r>
            <a:r>
              <a:rPr lang="en-US" sz="7200" i="1" dirty="0">
                <a:latin typeface="Arial" pitchFamily="34" charset="0"/>
                <a:cs typeface="Arial" pitchFamily="34" charset="0"/>
              </a:rPr>
              <a:t>responsibility in society</a:t>
            </a:r>
          </a:p>
          <a:p>
            <a:pPr>
              <a:lnSpc>
                <a:spcPct val="170000"/>
              </a:lnSpc>
              <a:spcBef>
                <a:spcPts val="0"/>
              </a:spcBef>
              <a:buNone/>
            </a:pPr>
            <a:r>
              <a:rPr lang="en-US" sz="7200" b="1" dirty="0" smtClean="0">
                <a:latin typeface="Arial" pitchFamily="34" charset="0"/>
                <a:cs typeface="Arial" pitchFamily="34" charset="0"/>
              </a:rPr>
              <a:t>D</a:t>
            </a:r>
            <a:r>
              <a:rPr lang="en-US" sz="7200" dirty="0">
                <a:latin typeface="Arial" pitchFamily="34" charset="0"/>
                <a:cs typeface="Arial" pitchFamily="34" charset="0"/>
              </a:rPr>
              <a:t>: Accreditation Scope and AACSB Membership</a:t>
            </a:r>
          </a:p>
          <a:p>
            <a:pPr marL="0" indent="0">
              <a:lnSpc>
                <a:spcPct val="170000"/>
              </a:lnSpc>
              <a:spcBef>
                <a:spcPts val="0"/>
              </a:spcBef>
              <a:buNone/>
            </a:pPr>
            <a:r>
              <a:rPr lang="en-US" sz="7200" i="1" dirty="0" smtClean="0">
                <a:latin typeface="Arial" pitchFamily="34" charset="0"/>
                <a:cs typeface="Arial" pitchFamily="34" charset="0"/>
              </a:rPr>
              <a:t>	Flexibility </a:t>
            </a:r>
            <a:r>
              <a:rPr lang="en-US" sz="7200" i="1" dirty="0">
                <a:latin typeface="Arial" pitchFamily="34" charset="0"/>
                <a:cs typeface="Arial" pitchFamily="34" charset="0"/>
              </a:rPr>
              <a:t>and criteria</a:t>
            </a:r>
          </a:p>
          <a:p>
            <a:pPr>
              <a:lnSpc>
                <a:spcPct val="170000"/>
              </a:lnSpc>
              <a:spcBef>
                <a:spcPts val="0"/>
              </a:spcBef>
              <a:buNone/>
            </a:pPr>
            <a:r>
              <a:rPr lang="en-US" sz="7200" b="1" dirty="0" smtClean="0">
                <a:latin typeface="Arial" pitchFamily="34" charset="0"/>
                <a:cs typeface="Arial" pitchFamily="34" charset="0"/>
              </a:rPr>
              <a:t>E</a:t>
            </a:r>
            <a:r>
              <a:rPr lang="en-US" sz="7200" dirty="0">
                <a:latin typeface="Arial" pitchFamily="34" charset="0"/>
                <a:cs typeface="Arial" pitchFamily="34" charset="0"/>
              </a:rPr>
              <a:t>: Oversight, Sustainability, and Continuous Improvement</a:t>
            </a:r>
          </a:p>
          <a:p>
            <a:pPr marL="0" indent="0">
              <a:lnSpc>
                <a:spcPct val="170000"/>
              </a:lnSpc>
              <a:spcBef>
                <a:spcPts val="0"/>
              </a:spcBef>
              <a:buNone/>
            </a:pPr>
            <a:r>
              <a:rPr lang="en-US" sz="7200" i="1" dirty="0" smtClean="0">
                <a:latin typeface="Arial" pitchFamily="34" charset="0"/>
                <a:cs typeface="Arial" pitchFamily="34" charset="0"/>
              </a:rPr>
              <a:t>	Foundations </a:t>
            </a:r>
            <a:r>
              <a:rPr lang="en-US" sz="7200" i="1" dirty="0">
                <a:latin typeface="Arial" pitchFamily="34" charset="0"/>
                <a:cs typeface="Arial" pitchFamily="34" charset="0"/>
              </a:rPr>
              <a:t>and context for accreditation review</a:t>
            </a:r>
          </a:p>
          <a:p>
            <a:pPr>
              <a:lnSpc>
                <a:spcPct val="170000"/>
              </a:lnSpc>
              <a:spcBef>
                <a:spcPts val="0"/>
              </a:spcBef>
              <a:buNone/>
            </a:pPr>
            <a:r>
              <a:rPr lang="en-US" sz="7200" b="1" dirty="0" smtClean="0">
                <a:latin typeface="Arial" pitchFamily="34" charset="0"/>
                <a:cs typeface="Arial" pitchFamily="34" charset="0"/>
              </a:rPr>
              <a:t>F</a:t>
            </a:r>
            <a:r>
              <a:rPr lang="en-US" sz="7200" dirty="0">
                <a:latin typeface="Arial" pitchFamily="34" charset="0"/>
                <a:cs typeface="Arial" pitchFamily="34" charset="0"/>
              </a:rPr>
              <a:t>: Policy on Continued Adherence to Standards and Integrity of Submissions to </a:t>
            </a:r>
            <a:r>
              <a:rPr lang="en-US" sz="7200" dirty="0" smtClean="0">
                <a:latin typeface="Arial" pitchFamily="34" charset="0"/>
                <a:cs typeface="Arial" pitchFamily="34" charset="0"/>
              </a:rPr>
              <a:t>AACSB, consistency and integrity</a:t>
            </a:r>
            <a:endParaRPr lang="en-US" sz="7200" dirty="0">
              <a:latin typeface="Arial" pitchFamily="34" charset="0"/>
              <a:cs typeface="Arial" pitchFamily="34" charset="0"/>
            </a:endParaRPr>
          </a:p>
          <a:p>
            <a:pPr>
              <a:lnSpc>
                <a:spcPct val="170000"/>
              </a:lnSpc>
              <a:spcBef>
                <a:spcPts val="0"/>
              </a:spcBef>
              <a:buNone/>
            </a:pPr>
            <a:r>
              <a:rPr lang="en-US" sz="7200" i="1" dirty="0" smtClean="0">
                <a:latin typeface="Arial" pitchFamily="34" charset="0"/>
                <a:cs typeface="Arial" pitchFamily="34" charset="0"/>
              </a:rPr>
              <a:t>		</a:t>
            </a:r>
            <a:endParaRPr lang="en-US" dirty="0"/>
          </a:p>
        </p:txBody>
      </p:sp>
    </p:spTree>
    <p:extLst>
      <p:ext uri="{BB962C8B-B14F-4D97-AF65-F5344CB8AC3E}">
        <p14:creationId xmlns:p14="http://schemas.microsoft.com/office/powerpoint/2010/main" val="3346566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Successful Accreditation Journey for AACSB International Members- 15 Stages</a:t>
            </a:r>
            <a:endParaRPr lang="en-US" sz="3200" b="1"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smtClean="0"/>
              <a:t>Institutional Accreditation Scope </a:t>
            </a:r>
            <a:r>
              <a:rPr lang="en-US" dirty="0" smtClean="0"/>
              <a:t>or in rare exceptions file for Unit of Accreditation</a:t>
            </a:r>
            <a:endParaRPr lang="en-US" dirty="0"/>
          </a:p>
          <a:p>
            <a:pPr marL="514350" indent="-514350">
              <a:buFont typeface="+mj-lt"/>
              <a:buAutoNum type="arabicPeriod"/>
            </a:pPr>
            <a:r>
              <a:rPr lang="en-US" dirty="0"/>
              <a:t>Review and complete the </a:t>
            </a:r>
            <a:r>
              <a:rPr lang="en-US" b="1" dirty="0"/>
              <a:t>Eligibility Application </a:t>
            </a:r>
            <a:r>
              <a:rPr lang="en-US" dirty="0"/>
              <a:t>(EA), 15-pages of questions that when completed should not exceed 50 pages. Submission is done </a:t>
            </a:r>
            <a:r>
              <a:rPr lang="en-US" dirty="0" smtClean="0"/>
              <a:t>virtually.</a:t>
            </a:r>
            <a:endParaRPr lang="en-US" dirty="0"/>
          </a:p>
          <a:p>
            <a:pPr marL="514350" indent="-514350">
              <a:buFont typeface="+mj-lt"/>
              <a:buAutoNum type="arabicPeriod"/>
            </a:pPr>
            <a:r>
              <a:rPr lang="en-US" dirty="0"/>
              <a:t>Accreditation Manager </a:t>
            </a:r>
            <a:r>
              <a:rPr lang="en-US" b="1" dirty="0"/>
              <a:t>reviews </a:t>
            </a:r>
            <a:r>
              <a:rPr lang="en-US" dirty="0"/>
              <a:t>submitted EA document and </a:t>
            </a:r>
            <a:r>
              <a:rPr lang="en-US" b="1" dirty="0"/>
              <a:t>sends to Initial Accreditation Committee </a:t>
            </a:r>
            <a:r>
              <a:rPr lang="en-US" dirty="0"/>
              <a:t>(IAC).</a:t>
            </a:r>
          </a:p>
          <a:p>
            <a:pPr marL="514350" indent="-514350">
              <a:buFont typeface="+mj-lt"/>
              <a:buAutoNum type="arabicPeriod"/>
            </a:pPr>
            <a:r>
              <a:rPr lang="en-US" b="1" dirty="0"/>
              <a:t>IAC approves the EA </a:t>
            </a:r>
            <a:r>
              <a:rPr lang="en-US" dirty="0"/>
              <a:t>and immediately:</a:t>
            </a:r>
          </a:p>
          <a:p>
            <a:pPr marL="457200" lvl="1" indent="0">
              <a:buNone/>
            </a:pPr>
            <a:r>
              <a:rPr lang="en-US" sz="2800" dirty="0" smtClean="0"/>
              <a:t>a.  </a:t>
            </a:r>
            <a:r>
              <a:rPr lang="en-US" sz="2100" dirty="0" smtClean="0"/>
              <a:t>School </a:t>
            </a:r>
            <a:r>
              <a:rPr lang="en-US" sz="2100" dirty="0"/>
              <a:t>is assigned </a:t>
            </a:r>
            <a:r>
              <a:rPr lang="en-US" sz="2100" dirty="0" smtClean="0"/>
              <a:t>a Staff liaison - </a:t>
            </a:r>
            <a:r>
              <a:rPr lang="en-US" sz="2100" dirty="0"/>
              <a:t>Accreditation Manager</a:t>
            </a:r>
          </a:p>
          <a:p>
            <a:pPr marL="457200" lvl="1" indent="0">
              <a:buNone/>
            </a:pPr>
            <a:r>
              <a:rPr lang="en-US" sz="2100" dirty="0" smtClean="0"/>
              <a:t>b.    School </a:t>
            </a:r>
            <a:r>
              <a:rPr lang="en-US" sz="2100" dirty="0"/>
              <a:t>is assigned a Mentor/Advisor from an </a:t>
            </a:r>
            <a:r>
              <a:rPr lang="en-US" sz="2100" dirty="0" smtClean="0"/>
              <a:t>AACSB accredited school</a:t>
            </a:r>
            <a:endParaRPr lang="en-US" sz="2100" dirty="0"/>
          </a:p>
          <a:p>
            <a:pPr marL="514350" indent="-514350">
              <a:buFont typeface="+mj-lt"/>
              <a:buAutoNum type="arabicPeriod"/>
            </a:pPr>
            <a:r>
              <a:rPr lang="en-US" dirty="0"/>
              <a:t>A Clock starts. School has </a:t>
            </a:r>
            <a:r>
              <a:rPr lang="en-US" dirty="0" smtClean="0"/>
              <a:t>maximum 2 years </a:t>
            </a:r>
            <a:r>
              <a:rPr lang="en-US" b="1" dirty="0"/>
              <a:t>to complete Initial Self Evaluation Report (ISER) </a:t>
            </a:r>
            <a:r>
              <a:rPr lang="en-US" dirty="0"/>
              <a:t>and 7 years to complete </a:t>
            </a:r>
            <a:r>
              <a:rPr lang="en-US" dirty="0" smtClean="0"/>
              <a:t>the accreditation journey.</a:t>
            </a:r>
            <a:endParaRPr lang="en-US" dirty="0"/>
          </a:p>
          <a:p>
            <a:endParaRPr lang="en-US" dirty="0"/>
          </a:p>
        </p:txBody>
      </p:sp>
    </p:spTree>
    <p:extLst>
      <p:ext uri="{BB962C8B-B14F-4D97-AF65-F5344CB8AC3E}">
        <p14:creationId xmlns:p14="http://schemas.microsoft.com/office/powerpoint/2010/main" val="776899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Successful </a:t>
            </a:r>
            <a:r>
              <a:rPr lang="en-US" sz="3200" b="1" dirty="0" smtClean="0"/>
              <a:t>Accreditation </a:t>
            </a:r>
            <a:r>
              <a:rPr lang="en-US" sz="3200" b="1" dirty="0"/>
              <a:t>Journey- </a:t>
            </a:r>
            <a:r>
              <a:rPr lang="en-US" sz="3200" b="1" dirty="0" smtClean="0"/>
              <a:t>15 Stages</a:t>
            </a:r>
            <a:endParaRPr lang="en-US" sz="3200" b="1"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6"/>
            </a:pPr>
            <a:r>
              <a:rPr lang="en-US" b="1" dirty="0"/>
              <a:t>Mentor</a:t>
            </a:r>
            <a:r>
              <a:rPr lang="en-US" dirty="0"/>
              <a:t> immediately works with the Dean and the school on </a:t>
            </a:r>
            <a:r>
              <a:rPr lang="en-US" b="1" dirty="0"/>
              <a:t>a “gap analysis”, </a:t>
            </a:r>
            <a:r>
              <a:rPr lang="en-US" dirty="0"/>
              <a:t>a classical consulting report that evaluates the school’s performance v AACSB’s 15 accreditation standards</a:t>
            </a:r>
          </a:p>
          <a:p>
            <a:pPr marL="514350" indent="-514350">
              <a:buFont typeface="+mj-lt"/>
              <a:buAutoNum type="arabicPeriod" startAt="6"/>
            </a:pPr>
            <a:r>
              <a:rPr lang="en-US" dirty="0"/>
              <a:t>The gap analysis is the </a:t>
            </a:r>
            <a:r>
              <a:rPr lang="en-US" b="1" dirty="0"/>
              <a:t>beginning</a:t>
            </a:r>
            <a:r>
              <a:rPr lang="en-US" dirty="0"/>
              <a:t> of the creation of the Initial Self Evaluation Report (ISER)</a:t>
            </a:r>
          </a:p>
          <a:p>
            <a:pPr marL="514350" indent="-514350">
              <a:buFont typeface="+mj-lt"/>
              <a:buAutoNum type="arabicPeriod" startAt="6"/>
            </a:pPr>
            <a:r>
              <a:rPr lang="en-US" dirty="0"/>
              <a:t>School will work on </a:t>
            </a:r>
            <a:r>
              <a:rPr lang="en-US" b="1" dirty="0"/>
              <a:t>revising/refining</a:t>
            </a:r>
            <a:r>
              <a:rPr lang="en-US" dirty="0"/>
              <a:t> this original ISER until ready for a formal accreditation visit</a:t>
            </a:r>
          </a:p>
          <a:p>
            <a:pPr marL="514350" indent="-514350">
              <a:buFont typeface="+mj-lt"/>
              <a:buAutoNum type="arabicPeriod" startAt="6"/>
            </a:pPr>
            <a:r>
              <a:rPr lang="en-US" b="1" dirty="0"/>
              <a:t>Final ISER </a:t>
            </a:r>
            <a:r>
              <a:rPr lang="en-US" dirty="0"/>
              <a:t>is submitted </a:t>
            </a:r>
            <a:r>
              <a:rPr lang="en-US" dirty="0" smtClean="0"/>
              <a:t>to </a:t>
            </a:r>
            <a:r>
              <a:rPr lang="en-US" dirty="0"/>
              <a:t>Initial Accreditation Committee</a:t>
            </a:r>
          </a:p>
          <a:p>
            <a:pPr marL="514350" indent="-514350">
              <a:buFont typeface="+mj-lt"/>
              <a:buAutoNum type="arabicPeriod" startAt="6"/>
            </a:pPr>
            <a:r>
              <a:rPr lang="en-US" dirty="0"/>
              <a:t>School continues to work on ISER and </a:t>
            </a:r>
            <a:r>
              <a:rPr lang="en-US" b="1" dirty="0"/>
              <a:t>submits regular reports </a:t>
            </a:r>
            <a:r>
              <a:rPr lang="en-US" dirty="0"/>
              <a:t>defined by IAC, generally 6 months later.</a:t>
            </a:r>
          </a:p>
          <a:p>
            <a:endParaRPr lang="en-US" dirty="0"/>
          </a:p>
        </p:txBody>
      </p:sp>
    </p:spTree>
    <p:extLst>
      <p:ext uri="{BB962C8B-B14F-4D97-AF65-F5344CB8AC3E}">
        <p14:creationId xmlns:p14="http://schemas.microsoft.com/office/powerpoint/2010/main" val="414319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AACSB Landscape</a:t>
            </a:r>
            <a:endParaRPr lang="en-US" dirty="0"/>
          </a:p>
        </p:txBody>
      </p:sp>
      <p:pic>
        <p:nvPicPr>
          <p:cNvPr id="5" name="Picture 4"/>
          <p:cNvPicPr>
            <a:picLocks noChangeAspect="1"/>
          </p:cNvPicPr>
          <p:nvPr/>
        </p:nvPicPr>
        <p:blipFill rotWithShape="1">
          <a:blip r:embed="rId3"/>
          <a:srcRect r="1379"/>
          <a:stretch/>
        </p:blipFill>
        <p:spPr>
          <a:xfrm>
            <a:off x="533400" y="1485870"/>
            <a:ext cx="7815470" cy="2266950"/>
          </a:xfrm>
          <a:prstGeom prst="rect">
            <a:avLst/>
          </a:prstGeom>
        </p:spPr>
      </p:pic>
      <p:sp>
        <p:nvSpPr>
          <p:cNvPr id="6" name="TextBox 5"/>
          <p:cNvSpPr txBox="1"/>
          <p:nvPr/>
        </p:nvSpPr>
        <p:spPr>
          <a:xfrm>
            <a:off x="1073426" y="1654943"/>
            <a:ext cx="1083365" cy="523220"/>
          </a:xfrm>
          <a:prstGeom prst="rect">
            <a:avLst/>
          </a:prstGeom>
          <a:noFill/>
        </p:spPr>
        <p:txBody>
          <a:bodyPr wrap="square" rtlCol="0">
            <a:spAutoFit/>
          </a:bodyPr>
          <a:lstStyle/>
          <a:p>
            <a:pPr algn="r"/>
            <a:r>
              <a:rPr lang="en-US" sz="2800" dirty="0" smtClean="0">
                <a:solidFill>
                  <a:schemeClr val="accent5">
                    <a:lumMod val="50000"/>
                  </a:schemeClr>
                </a:solidFill>
                <a:latin typeface="Arial Narrow" panose="020B0606020202030204" pitchFamily="34" charset="0"/>
              </a:rPr>
              <a:t>1,553</a:t>
            </a:r>
            <a:endParaRPr lang="en-US" sz="2800" dirty="0">
              <a:solidFill>
                <a:schemeClr val="accent5">
                  <a:lumMod val="50000"/>
                </a:schemeClr>
              </a:solidFill>
              <a:latin typeface="Arial Narrow" panose="020B0606020202030204" pitchFamily="34" charset="0"/>
            </a:endParaRPr>
          </a:p>
        </p:txBody>
      </p:sp>
      <p:sp>
        <p:nvSpPr>
          <p:cNvPr id="7" name="TextBox 6"/>
          <p:cNvSpPr txBox="1"/>
          <p:nvPr/>
        </p:nvSpPr>
        <p:spPr>
          <a:xfrm>
            <a:off x="1073426" y="2938777"/>
            <a:ext cx="1083365" cy="523220"/>
          </a:xfrm>
          <a:prstGeom prst="rect">
            <a:avLst/>
          </a:prstGeom>
          <a:noFill/>
        </p:spPr>
        <p:txBody>
          <a:bodyPr wrap="square" rtlCol="0">
            <a:spAutoFit/>
          </a:bodyPr>
          <a:lstStyle/>
          <a:p>
            <a:pPr algn="r"/>
            <a:r>
              <a:rPr lang="en-US" sz="2800" dirty="0" smtClean="0">
                <a:solidFill>
                  <a:schemeClr val="accent5">
                    <a:lumMod val="50000"/>
                  </a:schemeClr>
                </a:solidFill>
                <a:latin typeface="Arial Narrow" panose="020B0606020202030204" pitchFamily="34" charset="0"/>
              </a:rPr>
              <a:t>97</a:t>
            </a:r>
            <a:endParaRPr lang="en-US" sz="2800" dirty="0">
              <a:solidFill>
                <a:schemeClr val="accent5">
                  <a:lumMod val="50000"/>
                </a:schemeClr>
              </a:solidFill>
              <a:latin typeface="Arial Narrow" panose="020B0606020202030204" pitchFamily="34" charset="0"/>
            </a:endParaRPr>
          </a:p>
        </p:txBody>
      </p:sp>
      <p:sp>
        <p:nvSpPr>
          <p:cNvPr id="8" name="TextBox 7"/>
          <p:cNvSpPr txBox="1"/>
          <p:nvPr/>
        </p:nvSpPr>
        <p:spPr>
          <a:xfrm>
            <a:off x="6033052" y="1708608"/>
            <a:ext cx="758687" cy="461665"/>
          </a:xfrm>
          <a:prstGeom prst="rect">
            <a:avLst/>
          </a:prstGeom>
          <a:noFill/>
        </p:spPr>
        <p:txBody>
          <a:bodyPr wrap="square" rtlCol="0">
            <a:spAutoFit/>
          </a:bodyPr>
          <a:lstStyle/>
          <a:p>
            <a:pPr algn="r"/>
            <a:r>
              <a:rPr lang="en-US" sz="2400" dirty="0" smtClean="0">
                <a:solidFill>
                  <a:schemeClr val="accent5">
                    <a:lumMod val="50000"/>
                  </a:schemeClr>
                </a:solidFill>
                <a:latin typeface="Arial Narrow" panose="020B0606020202030204" pitchFamily="34" charset="0"/>
              </a:rPr>
              <a:t>779</a:t>
            </a:r>
            <a:endParaRPr lang="en-US" sz="2400" dirty="0">
              <a:solidFill>
                <a:schemeClr val="accent5">
                  <a:lumMod val="50000"/>
                </a:schemeClr>
              </a:solidFill>
              <a:latin typeface="Arial Narrow" panose="020B0606020202030204" pitchFamily="34" charset="0"/>
            </a:endParaRPr>
          </a:p>
        </p:txBody>
      </p:sp>
      <p:sp>
        <p:nvSpPr>
          <p:cNvPr id="9" name="TextBox 8"/>
          <p:cNvSpPr txBox="1"/>
          <p:nvPr/>
        </p:nvSpPr>
        <p:spPr>
          <a:xfrm>
            <a:off x="6033051" y="2455803"/>
            <a:ext cx="758687" cy="461665"/>
          </a:xfrm>
          <a:prstGeom prst="rect">
            <a:avLst/>
          </a:prstGeom>
          <a:noFill/>
        </p:spPr>
        <p:txBody>
          <a:bodyPr wrap="square" rtlCol="0">
            <a:spAutoFit/>
          </a:bodyPr>
          <a:lstStyle/>
          <a:p>
            <a:pPr algn="r"/>
            <a:r>
              <a:rPr lang="en-US" sz="2400" dirty="0" smtClean="0">
                <a:solidFill>
                  <a:schemeClr val="accent5">
                    <a:lumMod val="50000"/>
                  </a:schemeClr>
                </a:solidFill>
                <a:latin typeface="Arial Narrow" panose="020B0606020202030204" pitchFamily="34" charset="0"/>
              </a:rPr>
              <a:t>53</a:t>
            </a:r>
            <a:endParaRPr lang="en-US" sz="2400" dirty="0">
              <a:solidFill>
                <a:schemeClr val="accent5">
                  <a:lumMod val="50000"/>
                </a:schemeClr>
              </a:solidFill>
              <a:latin typeface="Arial Narrow" panose="020B0606020202030204" pitchFamily="34" charset="0"/>
            </a:endParaRPr>
          </a:p>
        </p:txBody>
      </p:sp>
      <p:sp>
        <p:nvSpPr>
          <p:cNvPr id="10" name="TextBox 9"/>
          <p:cNvSpPr txBox="1"/>
          <p:nvPr/>
        </p:nvSpPr>
        <p:spPr>
          <a:xfrm>
            <a:off x="5842551" y="3093907"/>
            <a:ext cx="758687" cy="461665"/>
          </a:xfrm>
          <a:prstGeom prst="rect">
            <a:avLst/>
          </a:prstGeom>
          <a:noFill/>
        </p:spPr>
        <p:txBody>
          <a:bodyPr wrap="square" rtlCol="0">
            <a:spAutoFit/>
          </a:bodyPr>
          <a:lstStyle/>
          <a:p>
            <a:pPr algn="r"/>
            <a:r>
              <a:rPr lang="en-US" sz="2400" dirty="0" smtClean="0">
                <a:solidFill>
                  <a:schemeClr val="accent5">
                    <a:lumMod val="50000"/>
                  </a:schemeClr>
                </a:solidFill>
                <a:latin typeface="Arial Narrow" panose="020B0606020202030204" pitchFamily="34" charset="0"/>
              </a:rPr>
              <a:t>185</a:t>
            </a:r>
            <a:endParaRPr lang="en-US" sz="2400" dirty="0">
              <a:solidFill>
                <a:schemeClr val="accent5">
                  <a:lumMod val="50000"/>
                </a:schemeClr>
              </a:solidFill>
              <a:latin typeface="Arial Narrow" panose="020B0606020202030204" pitchFamily="34" charset="0"/>
            </a:endParaRPr>
          </a:p>
        </p:txBody>
      </p:sp>
      <p:sp>
        <p:nvSpPr>
          <p:cNvPr id="11" name="TextBox 10"/>
          <p:cNvSpPr txBox="1"/>
          <p:nvPr/>
        </p:nvSpPr>
        <p:spPr>
          <a:xfrm>
            <a:off x="3336233" y="2142417"/>
            <a:ext cx="758687" cy="400110"/>
          </a:xfrm>
          <a:prstGeom prst="rect">
            <a:avLst/>
          </a:prstGeom>
          <a:noFill/>
        </p:spPr>
        <p:txBody>
          <a:bodyPr wrap="square" rtlCol="0">
            <a:spAutoFit/>
          </a:bodyPr>
          <a:lstStyle/>
          <a:p>
            <a:pPr algn="r"/>
            <a:r>
              <a:rPr lang="en-US" sz="2000" dirty="0" smtClean="0">
                <a:solidFill>
                  <a:schemeClr val="accent5">
                    <a:lumMod val="50000"/>
                  </a:schemeClr>
                </a:solidFill>
                <a:latin typeface="Arial Narrow" panose="020B0606020202030204" pitchFamily="34" charset="0"/>
              </a:rPr>
              <a:t>1,491</a:t>
            </a:r>
            <a:endParaRPr lang="en-US" sz="2000" dirty="0">
              <a:solidFill>
                <a:schemeClr val="accent5">
                  <a:lumMod val="50000"/>
                </a:schemeClr>
              </a:solidFill>
              <a:latin typeface="Arial Narrow" panose="020B0606020202030204" pitchFamily="34" charset="0"/>
            </a:endParaRPr>
          </a:p>
        </p:txBody>
      </p:sp>
      <p:sp>
        <p:nvSpPr>
          <p:cNvPr id="12" name="TextBox 11"/>
          <p:cNvSpPr txBox="1"/>
          <p:nvPr/>
        </p:nvSpPr>
        <p:spPr>
          <a:xfrm>
            <a:off x="3336232" y="2419290"/>
            <a:ext cx="758687" cy="400110"/>
          </a:xfrm>
          <a:prstGeom prst="rect">
            <a:avLst/>
          </a:prstGeom>
          <a:noFill/>
        </p:spPr>
        <p:txBody>
          <a:bodyPr wrap="square" rtlCol="0">
            <a:spAutoFit/>
          </a:bodyPr>
          <a:lstStyle/>
          <a:p>
            <a:pPr algn="r"/>
            <a:r>
              <a:rPr lang="en-US" sz="2000" dirty="0" smtClean="0">
                <a:solidFill>
                  <a:schemeClr val="accent5">
                    <a:lumMod val="50000"/>
                  </a:schemeClr>
                </a:solidFill>
                <a:latin typeface="Arial Narrow" panose="020B0606020202030204" pitchFamily="34" charset="0"/>
              </a:rPr>
              <a:t>62</a:t>
            </a:r>
            <a:endParaRPr lang="en-US" sz="2000" dirty="0">
              <a:solidFill>
                <a:schemeClr val="accent5">
                  <a:lumMod val="50000"/>
                </a:schemeClr>
              </a:solidFill>
              <a:latin typeface="Arial Narrow" panose="020B0606020202030204" pitchFamily="34" charset="0"/>
            </a:endParaRPr>
          </a:p>
        </p:txBody>
      </p:sp>
      <p:pic>
        <p:nvPicPr>
          <p:cNvPr id="13"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69996" r="1379" b="-1"/>
          <a:stretch/>
        </p:blipFill>
        <p:spPr>
          <a:xfrm>
            <a:off x="533400" y="4522304"/>
            <a:ext cx="7815470" cy="1426132"/>
          </a:xfrm>
          <a:prstGeom prst="rect">
            <a:avLst/>
          </a:prstGeom>
        </p:spPr>
      </p:pic>
      <p:sp>
        <p:nvSpPr>
          <p:cNvPr id="3" name="TextBox 2"/>
          <p:cNvSpPr txBox="1"/>
          <p:nvPr/>
        </p:nvSpPr>
        <p:spPr>
          <a:xfrm>
            <a:off x="3187145" y="5235370"/>
            <a:ext cx="500272" cy="523220"/>
          </a:xfrm>
          <a:prstGeom prst="rect">
            <a:avLst/>
          </a:prstGeom>
          <a:solidFill>
            <a:schemeClr val="bg1"/>
          </a:solidFill>
        </p:spPr>
        <p:txBody>
          <a:bodyPr wrap="square" rtlCol="0">
            <a:spAutoFit/>
          </a:bodyPr>
          <a:lstStyle/>
          <a:p>
            <a:pPr algn="r"/>
            <a:r>
              <a:rPr lang="en-US" sz="2800" dirty="0" smtClean="0">
                <a:solidFill>
                  <a:srgbClr val="0060A9"/>
                </a:solidFill>
                <a:latin typeface="Arial Narrow" panose="020B0606020202030204" pitchFamily="34" charset="0"/>
              </a:rPr>
              <a:t>5</a:t>
            </a:r>
            <a:endParaRPr lang="en-US" sz="2800" dirty="0">
              <a:solidFill>
                <a:srgbClr val="0060A9"/>
              </a:solidFill>
              <a:latin typeface="Arial Narrow" panose="020B0606020202030204" pitchFamily="34" charset="0"/>
            </a:endParaRPr>
          </a:p>
        </p:txBody>
      </p:sp>
      <p:sp>
        <p:nvSpPr>
          <p:cNvPr id="14" name="TextBox 13"/>
          <p:cNvSpPr txBox="1"/>
          <p:nvPr/>
        </p:nvSpPr>
        <p:spPr>
          <a:xfrm>
            <a:off x="2922104" y="4522304"/>
            <a:ext cx="1113184" cy="307777"/>
          </a:xfrm>
          <a:prstGeom prst="rect">
            <a:avLst/>
          </a:prstGeom>
          <a:solidFill>
            <a:schemeClr val="bg1"/>
          </a:solidFill>
        </p:spPr>
        <p:txBody>
          <a:bodyPr wrap="square" rtlCol="0">
            <a:spAutoFit/>
          </a:bodyPr>
          <a:lstStyle/>
          <a:p>
            <a:r>
              <a:rPr lang="en-US" sz="1400" dirty="0" smtClean="0">
                <a:solidFill>
                  <a:srgbClr val="00355C"/>
                </a:solidFill>
                <a:latin typeface="Arial" panose="020B0604020202020204" pitchFamily="34" charset="0"/>
                <a:cs typeface="Arial" panose="020B0604020202020204" pitchFamily="34" charset="0"/>
              </a:rPr>
              <a:t>IN 2015-16,</a:t>
            </a:r>
            <a:endParaRPr lang="en-US" sz="1400" dirty="0">
              <a:solidFill>
                <a:srgbClr val="00355C"/>
              </a:solidFill>
              <a:latin typeface="Arial" panose="020B0604020202020204" pitchFamily="34" charset="0"/>
              <a:cs typeface="Arial" panose="020B0604020202020204" pitchFamily="34" charset="0"/>
            </a:endParaRPr>
          </a:p>
        </p:txBody>
      </p:sp>
      <p:sp>
        <p:nvSpPr>
          <p:cNvPr id="15" name="TextBox 14"/>
          <p:cNvSpPr txBox="1"/>
          <p:nvPr/>
        </p:nvSpPr>
        <p:spPr>
          <a:xfrm>
            <a:off x="4094919" y="4436438"/>
            <a:ext cx="657640" cy="707886"/>
          </a:xfrm>
          <a:prstGeom prst="rect">
            <a:avLst/>
          </a:prstGeom>
          <a:solidFill>
            <a:schemeClr val="bg1"/>
          </a:solidFill>
        </p:spPr>
        <p:txBody>
          <a:bodyPr wrap="square" rtlCol="0">
            <a:spAutoFit/>
          </a:bodyPr>
          <a:lstStyle/>
          <a:p>
            <a:r>
              <a:rPr lang="en-US" sz="4000" dirty="0" smtClean="0">
                <a:solidFill>
                  <a:srgbClr val="0060A9"/>
                </a:solidFill>
                <a:latin typeface="Arial Narrow" panose="020B0606020202030204" pitchFamily="34" charset="0"/>
                <a:cs typeface="Arial" panose="020B0604020202020204" pitchFamily="34" charset="0"/>
              </a:rPr>
              <a:t>88</a:t>
            </a:r>
            <a:endParaRPr lang="en-US" sz="4000" dirty="0">
              <a:solidFill>
                <a:srgbClr val="0060A9"/>
              </a:solidFill>
              <a:latin typeface="Arial Narrow" panose="020B060602020203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53214" r="1379" b="33699"/>
          <a:stretch/>
        </p:blipFill>
        <p:spPr>
          <a:xfrm>
            <a:off x="533400" y="3900284"/>
            <a:ext cx="7815470" cy="622020"/>
          </a:xfrm>
        </p:spPr>
      </p:pic>
    </p:spTree>
    <p:extLst>
      <p:ext uri="{BB962C8B-B14F-4D97-AF65-F5344CB8AC3E}">
        <p14:creationId xmlns:p14="http://schemas.microsoft.com/office/powerpoint/2010/main" val="2501905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Successful </a:t>
            </a:r>
            <a:r>
              <a:rPr lang="en-US" sz="3200" b="1" dirty="0" smtClean="0"/>
              <a:t>Accreditation </a:t>
            </a:r>
            <a:r>
              <a:rPr lang="en-US" sz="3200" b="1" dirty="0"/>
              <a:t>Journey- </a:t>
            </a:r>
            <a:r>
              <a:rPr lang="en-US" sz="3200" b="1" dirty="0" smtClean="0"/>
              <a:t>15 </a:t>
            </a:r>
            <a:r>
              <a:rPr lang="en-US" sz="3200" b="1" dirty="0"/>
              <a:t>Stages</a:t>
            </a:r>
          </a:p>
        </p:txBody>
      </p:sp>
      <p:sp>
        <p:nvSpPr>
          <p:cNvPr id="3" name="Content Placeholder 2"/>
          <p:cNvSpPr>
            <a:spLocks noGrp="1"/>
          </p:cNvSpPr>
          <p:nvPr>
            <p:ph idx="1"/>
          </p:nvPr>
        </p:nvSpPr>
        <p:spPr/>
        <p:txBody>
          <a:bodyPr>
            <a:normAutofit/>
          </a:bodyPr>
          <a:lstStyle/>
          <a:p>
            <a:pPr marL="514350" indent="-514350">
              <a:buFont typeface="+mj-lt"/>
              <a:buAutoNum type="arabicPeriod" startAt="11"/>
            </a:pPr>
            <a:r>
              <a:rPr lang="en-US" dirty="0"/>
              <a:t>At some point the </a:t>
            </a:r>
            <a:r>
              <a:rPr lang="en-US" dirty="0" smtClean="0"/>
              <a:t>Mentor, the Accreditation Manager, and the Dean agree </a:t>
            </a:r>
            <a:r>
              <a:rPr lang="en-US" dirty="0"/>
              <a:t>the </a:t>
            </a:r>
            <a:r>
              <a:rPr lang="en-US" b="1" dirty="0"/>
              <a:t>ISER is completed</a:t>
            </a:r>
            <a:r>
              <a:rPr lang="en-US" dirty="0"/>
              <a:t> and the IAC agrees and a Peer Review Team (PRT) is </a:t>
            </a:r>
            <a:r>
              <a:rPr lang="en-US" dirty="0" smtClean="0"/>
              <a:t>assigned.</a:t>
            </a:r>
            <a:endParaRPr lang="en-US" dirty="0"/>
          </a:p>
          <a:p>
            <a:pPr marL="514350" indent="-514350">
              <a:buFont typeface="+mj-lt"/>
              <a:buAutoNum type="arabicPeriod" startAt="11"/>
            </a:pPr>
            <a:r>
              <a:rPr lang="en-US" b="1" dirty="0" smtClean="0"/>
              <a:t>Peer Review Team </a:t>
            </a:r>
            <a:r>
              <a:rPr lang="en-US" dirty="0"/>
              <a:t>schedules a visit to school sometime in the next year</a:t>
            </a:r>
          </a:p>
          <a:p>
            <a:pPr marL="514350" indent="-514350">
              <a:buFont typeface="+mj-lt"/>
              <a:buAutoNum type="arabicPeriod" startAt="11"/>
            </a:pPr>
            <a:r>
              <a:rPr lang="en-US" dirty="0"/>
              <a:t>2 ½ day </a:t>
            </a:r>
            <a:r>
              <a:rPr lang="en-US" b="1" dirty="0"/>
              <a:t>PRT visit </a:t>
            </a:r>
            <a:r>
              <a:rPr lang="en-US" dirty="0"/>
              <a:t>occurs</a:t>
            </a:r>
          </a:p>
          <a:p>
            <a:pPr marL="514350" indent="-514350">
              <a:buFont typeface="+mj-lt"/>
              <a:buAutoNum type="arabicPeriod" startAt="11"/>
            </a:pPr>
            <a:r>
              <a:rPr lang="en-US" dirty="0"/>
              <a:t>PRT team </a:t>
            </a:r>
            <a:r>
              <a:rPr lang="en-US" b="1" dirty="0"/>
              <a:t>submits recommendation</a:t>
            </a:r>
            <a:r>
              <a:rPr lang="en-US" dirty="0"/>
              <a:t> to IAC</a:t>
            </a:r>
          </a:p>
          <a:p>
            <a:pPr marL="514350" indent="-514350">
              <a:buFont typeface="+mj-lt"/>
              <a:buAutoNum type="arabicPeriod" startAt="11"/>
            </a:pPr>
            <a:r>
              <a:rPr lang="en-US" dirty="0"/>
              <a:t>IAC submits recommendation to </a:t>
            </a:r>
            <a:r>
              <a:rPr lang="en-US" b="1" dirty="0"/>
              <a:t>AACSB Board</a:t>
            </a:r>
          </a:p>
        </p:txBody>
      </p:sp>
    </p:spTree>
    <p:extLst>
      <p:ext uri="{BB962C8B-B14F-4D97-AF65-F5344CB8AC3E}">
        <p14:creationId xmlns:p14="http://schemas.microsoft.com/office/powerpoint/2010/main" val="2161290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2733358"/>
            <a:ext cx="9060406" cy="10544"/>
          </a:xfrm>
          <a:prstGeom prst="line">
            <a:avLst/>
          </a:prstGeom>
          <a:ln w="76200">
            <a:solidFill>
              <a:srgbClr val="1C97D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Accreditation Timeline</a:t>
            </a:r>
            <a:endParaRPr lang="en-US" dirty="0"/>
          </a:p>
        </p:txBody>
      </p:sp>
      <p:sp>
        <p:nvSpPr>
          <p:cNvPr id="13" name="Content Placeholder 2"/>
          <p:cNvSpPr txBox="1">
            <a:spLocks/>
          </p:cNvSpPr>
          <p:nvPr/>
        </p:nvSpPr>
        <p:spPr>
          <a:xfrm>
            <a:off x="-289195" y="1794174"/>
            <a:ext cx="3983301" cy="1187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tabLst>
                <a:tab pos="400050" algn="l"/>
              </a:tabLst>
              <a:defRPr/>
            </a:pPr>
            <a:r>
              <a:rPr lang="en-US" sz="2600" dirty="0" smtClean="0">
                <a:solidFill>
                  <a:srgbClr val="1C97D4"/>
                </a:solidFill>
              </a:rPr>
              <a:t>Initial Accreditation</a:t>
            </a:r>
          </a:p>
        </p:txBody>
      </p:sp>
      <p:sp>
        <p:nvSpPr>
          <p:cNvPr id="14" name="Content Placeholder 2"/>
          <p:cNvSpPr txBox="1">
            <a:spLocks/>
          </p:cNvSpPr>
          <p:nvPr/>
        </p:nvSpPr>
        <p:spPr>
          <a:xfrm>
            <a:off x="4414071" y="2961185"/>
            <a:ext cx="4547908" cy="1406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400050" algn="l"/>
              </a:tabLst>
              <a:defRPr/>
            </a:pPr>
            <a:r>
              <a:rPr lang="en-US" sz="1800" dirty="0" smtClean="0"/>
              <a:t>School </a:t>
            </a:r>
            <a:r>
              <a:rPr lang="en-US" sz="1800" dirty="0"/>
              <a:t>documents readiness for initial accreditation</a:t>
            </a:r>
          </a:p>
          <a:p>
            <a:pPr marL="228600" lvl="1">
              <a:spcBef>
                <a:spcPts val="1000"/>
              </a:spcBef>
              <a:spcAft>
                <a:spcPct val="15000"/>
              </a:spcAft>
              <a:tabLst>
                <a:tab pos="400050" algn="l"/>
              </a:tabLst>
              <a:defRPr/>
            </a:pPr>
            <a:r>
              <a:rPr lang="en-US" sz="1800" dirty="0"/>
              <a:t>Feedback from </a:t>
            </a:r>
            <a:r>
              <a:rPr lang="en-US" sz="1800" dirty="0" smtClean="0"/>
              <a:t>Initial Accreditation Committee </a:t>
            </a:r>
            <a:r>
              <a:rPr lang="en-US" sz="1800" dirty="0"/>
              <a:t>and </a:t>
            </a:r>
            <a:r>
              <a:rPr lang="en-US" sz="1800" dirty="0" smtClean="0"/>
              <a:t>mentor</a:t>
            </a:r>
            <a:endParaRPr lang="en-US" sz="1800" dirty="0"/>
          </a:p>
        </p:txBody>
      </p:sp>
      <p:sp>
        <p:nvSpPr>
          <p:cNvPr id="15" name="Content Placeholder 2"/>
          <p:cNvSpPr txBox="1">
            <a:spLocks/>
          </p:cNvSpPr>
          <p:nvPr/>
        </p:nvSpPr>
        <p:spPr>
          <a:xfrm>
            <a:off x="527875" y="5317079"/>
            <a:ext cx="8322981" cy="1772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defTabSz="889000">
              <a:spcBef>
                <a:spcPct val="0"/>
              </a:spcBef>
              <a:spcAft>
                <a:spcPct val="15000"/>
              </a:spcAft>
              <a:buChar char="••"/>
            </a:pPr>
            <a:r>
              <a:rPr lang="en-US" sz="1800" dirty="0" smtClean="0">
                <a:cs typeface="Arial" pitchFamily="34" charset="0"/>
              </a:rPr>
              <a:t>Must </a:t>
            </a:r>
            <a:r>
              <a:rPr lang="en-US" sz="1800" dirty="0">
                <a:cs typeface="Arial" pitchFamily="34" charset="0"/>
              </a:rPr>
              <a:t>document continuous improvement</a:t>
            </a:r>
          </a:p>
          <a:p>
            <a:pPr marL="228600" lvl="1" defTabSz="889000">
              <a:spcBef>
                <a:spcPct val="0"/>
              </a:spcBef>
              <a:spcAft>
                <a:spcPct val="15000"/>
              </a:spcAft>
              <a:buChar char="••"/>
            </a:pPr>
            <a:r>
              <a:rPr lang="en-US" sz="1800" dirty="0">
                <a:cs typeface="Arial" pitchFamily="34" charset="0"/>
              </a:rPr>
              <a:t>Standards alignment expected</a:t>
            </a:r>
          </a:p>
          <a:p>
            <a:pPr marL="228600" lvl="1" defTabSz="889000">
              <a:spcBef>
                <a:spcPct val="0"/>
              </a:spcBef>
              <a:spcAft>
                <a:spcPct val="15000"/>
              </a:spcAft>
              <a:buChar char="••"/>
            </a:pPr>
            <a:r>
              <a:rPr lang="en-US" sz="1800" dirty="0">
                <a:cs typeface="Arial" pitchFamily="34" charset="0"/>
              </a:rPr>
              <a:t>Strong focus on consultative feedback and continuous improvement</a:t>
            </a:r>
          </a:p>
        </p:txBody>
      </p:sp>
      <p:sp>
        <p:nvSpPr>
          <p:cNvPr id="17" name="Content Placeholder 2"/>
          <p:cNvSpPr txBox="1">
            <a:spLocks/>
          </p:cNvSpPr>
          <p:nvPr/>
        </p:nvSpPr>
        <p:spPr>
          <a:xfrm>
            <a:off x="-733806" y="4548622"/>
            <a:ext cx="6562284" cy="1187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tabLst>
                <a:tab pos="400050" algn="l"/>
              </a:tabLst>
              <a:defRPr/>
            </a:pPr>
            <a:r>
              <a:rPr lang="en-US" sz="2600" dirty="0" smtClean="0">
                <a:solidFill>
                  <a:srgbClr val="1C97D4"/>
                </a:solidFill>
              </a:rPr>
              <a:t>Continuous Improvement Review</a:t>
            </a:r>
          </a:p>
        </p:txBody>
      </p:sp>
      <p:sp>
        <p:nvSpPr>
          <p:cNvPr id="19" name="Oval 18"/>
          <p:cNvSpPr/>
          <p:nvPr/>
        </p:nvSpPr>
        <p:spPr>
          <a:xfrm>
            <a:off x="334358" y="2379615"/>
            <a:ext cx="707486" cy="7074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0" name="Content Placeholder 2"/>
          <p:cNvSpPr txBox="1">
            <a:spLocks/>
          </p:cNvSpPr>
          <p:nvPr/>
        </p:nvSpPr>
        <p:spPr>
          <a:xfrm>
            <a:off x="149532" y="2564484"/>
            <a:ext cx="1070398" cy="386157"/>
          </a:xfrm>
          <a:prstGeom prst="rect">
            <a:avLst/>
          </a:prstGeom>
        </p:spPr>
        <p:txBody>
          <a:bodyPr vert="horz" lIns="91440" tIns="0" rIns="9144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spcBef>
                <a:spcPts val="0"/>
              </a:spcBef>
              <a:buFont typeface="Arial" panose="020B0604020202020204" pitchFamily="34" charset="0"/>
              <a:buNone/>
              <a:tabLst>
                <a:tab pos="400050" algn="l"/>
              </a:tabLst>
              <a:defRPr/>
            </a:pPr>
            <a:r>
              <a:rPr lang="en-US" sz="2600" dirty="0" smtClean="0">
                <a:solidFill>
                  <a:schemeClr val="bg1"/>
                </a:solidFill>
              </a:rPr>
              <a:t>2</a:t>
            </a:r>
            <a:br>
              <a:rPr lang="en-US" sz="2600" dirty="0" smtClean="0">
                <a:solidFill>
                  <a:schemeClr val="bg1"/>
                </a:solidFill>
              </a:rPr>
            </a:br>
            <a:r>
              <a:rPr lang="en-US" sz="2000" dirty="0" smtClean="0">
                <a:solidFill>
                  <a:schemeClr val="bg1"/>
                </a:solidFill>
              </a:rPr>
              <a:t>years</a:t>
            </a:r>
            <a:endParaRPr lang="en-US" sz="2600" dirty="0" smtClean="0">
              <a:solidFill>
                <a:schemeClr val="bg1"/>
              </a:solidFill>
            </a:endParaRPr>
          </a:p>
        </p:txBody>
      </p:sp>
      <p:sp>
        <p:nvSpPr>
          <p:cNvPr id="21" name="Content Placeholder 2"/>
          <p:cNvSpPr txBox="1">
            <a:spLocks/>
          </p:cNvSpPr>
          <p:nvPr/>
        </p:nvSpPr>
        <p:spPr>
          <a:xfrm>
            <a:off x="-61709" y="3125409"/>
            <a:ext cx="1496327" cy="8464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tabLst>
                <a:tab pos="400050" algn="l"/>
              </a:tabLst>
              <a:defRPr/>
            </a:pPr>
            <a:r>
              <a:rPr lang="en-US" sz="1600" dirty="0" smtClean="0"/>
              <a:t>allowed </a:t>
            </a:r>
            <a:r>
              <a:rPr lang="en-US" sz="1600" dirty="0"/>
              <a:t>for initial self-evaluation </a:t>
            </a:r>
            <a:r>
              <a:rPr lang="en-US" sz="1600" dirty="0" smtClean="0"/>
              <a:t>report</a:t>
            </a:r>
            <a:endParaRPr lang="en-US" sz="1600" dirty="0"/>
          </a:p>
        </p:txBody>
      </p:sp>
      <p:sp>
        <p:nvSpPr>
          <p:cNvPr id="22" name="Oval 21"/>
          <p:cNvSpPr/>
          <p:nvPr/>
        </p:nvSpPr>
        <p:spPr>
          <a:xfrm>
            <a:off x="1664639" y="2374277"/>
            <a:ext cx="707486" cy="7074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3" name="Content Placeholder 2"/>
          <p:cNvSpPr txBox="1">
            <a:spLocks/>
          </p:cNvSpPr>
          <p:nvPr/>
        </p:nvSpPr>
        <p:spPr>
          <a:xfrm>
            <a:off x="1479813" y="2559146"/>
            <a:ext cx="1070398" cy="386157"/>
          </a:xfrm>
          <a:prstGeom prst="rect">
            <a:avLst/>
          </a:prstGeom>
        </p:spPr>
        <p:txBody>
          <a:bodyPr vert="horz" lIns="91440" tIns="0" rIns="9144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spcBef>
                <a:spcPts val="0"/>
              </a:spcBef>
              <a:buFont typeface="Arial" panose="020B0604020202020204" pitchFamily="34" charset="0"/>
              <a:buNone/>
              <a:tabLst>
                <a:tab pos="400050" algn="l"/>
              </a:tabLst>
              <a:defRPr/>
            </a:pPr>
            <a:r>
              <a:rPr lang="en-US" sz="2600" dirty="0" smtClean="0">
                <a:solidFill>
                  <a:schemeClr val="bg1"/>
                </a:solidFill>
              </a:rPr>
              <a:t>3</a:t>
            </a:r>
            <a:br>
              <a:rPr lang="en-US" sz="2600" dirty="0" smtClean="0">
                <a:solidFill>
                  <a:schemeClr val="bg1"/>
                </a:solidFill>
              </a:rPr>
            </a:br>
            <a:r>
              <a:rPr lang="en-US" sz="2000" dirty="0" smtClean="0">
                <a:solidFill>
                  <a:schemeClr val="bg1"/>
                </a:solidFill>
              </a:rPr>
              <a:t>years</a:t>
            </a:r>
            <a:endParaRPr lang="en-US" sz="2600" dirty="0" smtClean="0">
              <a:solidFill>
                <a:schemeClr val="bg1"/>
              </a:solidFill>
            </a:endParaRPr>
          </a:p>
        </p:txBody>
      </p:sp>
      <p:sp>
        <p:nvSpPr>
          <p:cNvPr id="24" name="Content Placeholder 2"/>
          <p:cNvSpPr txBox="1">
            <a:spLocks/>
          </p:cNvSpPr>
          <p:nvPr/>
        </p:nvSpPr>
        <p:spPr>
          <a:xfrm>
            <a:off x="901841" y="3127882"/>
            <a:ext cx="2219781" cy="4684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tabLst>
                <a:tab pos="400050" algn="l"/>
              </a:tabLst>
              <a:defRPr/>
            </a:pPr>
            <a:r>
              <a:rPr lang="en-US" sz="1600" dirty="0" smtClean="0"/>
              <a:t>allowed </a:t>
            </a:r>
            <a:r>
              <a:rPr lang="en-US" sz="1600" dirty="0"/>
              <a:t>for </a:t>
            </a:r>
            <a:r>
              <a:rPr lang="en-US" sz="1600" dirty="0" smtClean="0"/>
              <a:t/>
            </a:r>
            <a:br>
              <a:rPr lang="en-US" sz="1600" dirty="0" smtClean="0"/>
            </a:br>
            <a:r>
              <a:rPr lang="en-US" sz="1600" dirty="0" smtClean="0"/>
              <a:t>readiness</a:t>
            </a:r>
            <a:endParaRPr lang="en-US" sz="1600" dirty="0"/>
          </a:p>
        </p:txBody>
      </p:sp>
      <p:sp>
        <p:nvSpPr>
          <p:cNvPr id="26" name="Oval 25"/>
          <p:cNvSpPr/>
          <p:nvPr/>
        </p:nvSpPr>
        <p:spPr>
          <a:xfrm>
            <a:off x="3173764" y="2390159"/>
            <a:ext cx="707486" cy="7074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7" name="Content Placeholder 2"/>
          <p:cNvSpPr txBox="1">
            <a:spLocks/>
          </p:cNvSpPr>
          <p:nvPr/>
        </p:nvSpPr>
        <p:spPr>
          <a:xfrm>
            <a:off x="2988938" y="2575028"/>
            <a:ext cx="1070398" cy="386157"/>
          </a:xfrm>
          <a:prstGeom prst="rect">
            <a:avLst/>
          </a:prstGeom>
        </p:spPr>
        <p:txBody>
          <a:bodyPr vert="horz" lIns="91440" tIns="0" rIns="9144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spcBef>
                <a:spcPts val="0"/>
              </a:spcBef>
              <a:buFont typeface="Arial" panose="020B0604020202020204" pitchFamily="34" charset="0"/>
              <a:buNone/>
              <a:tabLst>
                <a:tab pos="400050" algn="l"/>
              </a:tabLst>
              <a:defRPr/>
            </a:pPr>
            <a:r>
              <a:rPr lang="en-US" sz="2600" dirty="0" smtClean="0">
                <a:solidFill>
                  <a:schemeClr val="bg1"/>
                </a:solidFill>
              </a:rPr>
              <a:t>2</a:t>
            </a:r>
            <a:br>
              <a:rPr lang="en-US" sz="2600" dirty="0" smtClean="0">
                <a:solidFill>
                  <a:schemeClr val="bg1"/>
                </a:solidFill>
              </a:rPr>
            </a:br>
            <a:r>
              <a:rPr lang="en-US" sz="2000" dirty="0" smtClean="0">
                <a:solidFill>
                  <a:schemeClr val="bg1"/>
                </a:solidFill>
              </a:rPr>
              <a:t>years</a:t>
            </a:r>
            <a:endParaRPr lang="en-US" sz="2600" dirty="0" smtClean="0">
              <a:solidFill>
                <a:schemeClr val="bg1"/>
              </a:solidFill>
            </a:endParaRPr>
          </a:p>
        </p:txBody>
      </p:sp>
      <p:sp>
        <p:nvSpPr>
          <p:cNvPr id="28" name="Content Placeholder 2"/>
          <p:cNvSpPr txBox="1">
            <a:spLocks/>
          </p:cNvSpPr>
          <p:nvPr/>
        </p:nvSpPr>
        <p:spPr>
          <a:xfrm>
            <a:off x="2617642" y="3129470"/>
            <a:ext cx="1659716" cy="952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tabLst>
                <a:tab pos="400050" algn="l"/>
              </a:tabLst>
              <a:defRPr/>
            </a:pPr>
            <a:r>
              <a:rPr lang="en-US" sz="1600" dirty="0" smtClean="0"/>
              <a:t>allowed </a:t>
            </a:r>
            <a:r>
              <a:rPr lang="en-US" sz="1600" dirty="0"/>
              <a:t>for </a:t>
            </a:r>
            <a:r>
              <a:rPr lang="en-US" sz="1600" dirty="0" smtClean="0"/>
              <a:t>final self-evaluation report and review</a:t>
            </a:r>
            <a:endParaRPr lang="en-US" sz="1600" dirty="0"/>
          </a:p>
        </p:txBody>
      </p:sp>
      <p:sp>
        <p:nvSpPr>
          <p:cNvPr id="31" name="Content Placeholder 2"/>
          <p:cNvSpPr txBox="1">
            <a:spLocks/>
          </p:cNvSpPr>
          <p:nvPr/>
        </p:nvSpPr>
        <p:spPr>
          <a:xfrm>
            <a:off x="5589022" y="4701340"/>
            <a:ext cx="2198254" cy="686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tabLst>
                <a:tab pos="400050" algn="l"/>
              </a:tabLst>
              <a:defRPr/>
            </a:pPr>
            <a:r>
              <a:rPr lang="en-US" sz="1600" dirty="0" smtClean="0"/>
              <a:t>Review occurs every </a:t>
            </a:r>
            <a:endParaRPr lang="en-US" sz="1600" dirty="0"/>
          </a:p>
        </p:txBody>
      </p:sp>
      <p:sp>
        <p:nvSpPr>
          <p:cNvPr id="7" name="Chevron 6"/>
          <p:cNvSpPr/>
          <p:nvPr/>
        </p:nvSpPr>
        <p:spPr>
          <a:xfrm>
            <a:off x="8961979" y="2645475"/>
            <a:ext cx="196854" cy="196854"/>
          </a:xfrm>
          <a:prstGeom prst="chevron">
            <a:avLst/>
          </a:prstGeom>
          <a:solidFill>
            <a:srgbClr val="1C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ontent Placeholder 2"/>
          <p:cNvSpPr txBox="1">
            <a:spLocks/>
          </p:cNvSpPr>
          <p:nvPr/>
        </p:nvSpPr>
        <p:spPr>
          <a:xfrm>
            <a:off x="4414071" y="1682139"/>
            <a:ext cx="4865320" cy="1406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400050" algn="l"/>
              </a:tabLst>
              <a:defRPr/>
            </a:pPr>
            <a:r>
              <a:rPr lang="en-US" sz="1800" dirty="0"/>
              <a:t>Establish eligibility and early stage readiness</a:t>
            </a:r>
          </a:p>
          <a:p>
            <a:pPr>
              <a:tabLst>
                <a:tab pos="400050" algn="l"/>
              </a:tabLst>
              <a:defRPr/>
            </a:pPr>
            <a:r>
              <a:rPr lang="en-US" sz="1800" dirty="0"/>
              <a:t>Feedback provided by </a:t>
            </a:r>
            <a:r>
              <a:rPr lang="en-US" sz="1800" dirty="0" smtClean="0"/>
              <a:t>Initial Accreditation Committee </a:t>
            </a:r>
            <a:r>
              <a:rPr lang="en-US" sz="1800" dirty="0"/>
              <a:t>and </a:t>
            </a:r>
            <a:r>
              <a:rPr lang="en-US" sz="1800" dirty="0" smtClean="0"/>
              <a:t>mentor</a:t>
            </a:r>
            <a:endParaRPr lang="en-US" sz="1800" dirty="0"/>
          </a:p>
        </p:txBody>
      </p:sp>
      <p:cxnSp>
        <p:nvCxnSpPr>
          <p:cNvPr id="34" name="Straight Connector 33"/>
          <p:cNvCxnSpPr>
            <a:endCxn id="35" idx="1"/>
          </p:cNvCxnSpPr>
          <p:nvPr/>
        </p:nvCxnSpPr>
        <p:spPr>
          <a:xfrm>
            <a:off x="0" y="5082588"/>
            <a:ext cx="9060406" cy="10544"/>
          </a:xfrm>
          <a:prstGeom prst="line">
            <a:avLst/>
          </a:prstGeom>
          <a:ln w="76200">
            <a:solidFill>
              <a:srgbClr val="1C97D4"/>
            </a:solidFill>
          </a:ln>
        </p:spPr>
        <p:style>
          <a:lnRef idx="1">
            <a:schemeClr val="accent1"/>
          </a:lnRef>
          <a:fillRef idx="0">
            <a:schemeClr val="accent1"/>
          </a:fillRef>
          <a:effectRef idx="0">
            <a:schemeClr val="accent1"/>
          </a:effectRef>
          <a:fontRef idx="minor">
            <a:schemeClr val="tx1"/>
          </a:fontRef>
        </p:style>
      </p:cxnSp>
      <p:sp>
        <p:nvSpPr>
          <p:cNvPr id="35" name="Chevron 34"/>
          <p:cNvSpPr/>
          <p:nvPr/>
        </p:nvSpPr>
        <p:spPr>
          <a:xfrm>
            <a:off x="8961979" y="4994705"/>
            <a:ext cx="196854" cy="196854"/>
          </a:xfrm>
          <a:prstGeom prst="chevron">
            <a:avLst/>
          </a:prstGeom>
          <a:solidFill>
            <a:srgbClr val="1C9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p:cNvSpPr/>
          <p:nvPr/>
        </p:nvSpPr>
        <p:spPr>
          <a:xfrm>
            <a:off x="7787276" y="4739389"/>
            <a:ext cx="707486" cy="7074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30" name="Content Placeholder 2"/>
          <p:cNvSpPr txBox="1">
            <a:spLocks/>
          </p:cNvSpPr>
          <p:nvPr/>
        </p:nvSpPr>
        <p:spPr>
          <a:xfrm>
            <a:off x="7602450" y="4924258"/>
            <a:ext cx="1070398" cy="386157"/>
          </a:xfrm>
          <a:prstGeom prst="rect">
            <a:avLst/>
          </a:prstGeom>
        </p:spPr>
        <p:txBody>
          <a:bodyPr vert="horz" lIns="91440" tIns="0" rIns="9144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50000"/>
              </a:lnSpc>
              <a:spcBef>
                <a:spcPts val="0"/>
              </a:spcBef>
              <a:buFont typeface="Arial" panose="020B0604020202020204" pitchFamily="34" charset="0"/>
              <a:buNone/>
              <a:tabLst>
                <a:tab pos="400050" algn="l"/>
              </a:tabLst>
              <a:defRPr/>
            </a:pPr>
            <a:r>
              <a:rPr lang="en-US" sz="2600" dirty="0" smtClean="0">
                <a:solidFill>
                  <a:schemeClr val="bg1"/>
                </a:solidFill>
              </a:rPr>
              <a:t>5</a:t>
            </a:r>
            <a:br>
              <a:rPr lang="en-US" sz="2600" dirty="0" smtClean="0">
                <a:solidFill>
                  <a:schemeClr val="bg1"/>
                </a:solidFill>
              </a:rPr>
            </a:br>
            <a:r>
              <a:rPr lang="en-US" sz="2000" dirty="0" smtClean="0">
                <a:solidFill>
                  <a:schemeClr val="bg1"/>
                </a:solidFill>
              </a:rPr>
              <a:t>years</a:t>
            </a:r>
            <a:endParaRPr lang="en-US" sz="2600" dirty="0" smtClean="0">
              <a:solidFill>
                <a:schemeClr val="bg1"/>
              </a:solidFill>
            </a:endParaRPr>
          </a:p>
        </p:txBody>
      </p:sp>
    </p:spTree>
    <p:extLst>
      <p:ext uri="{BB962C8B-B14F-4D97-AF65-F5344CB8AC3E}">
        <p14:creationId xmlns:p14="http://schemas.microsoft.com/office/powerpoint/2010/main" val="4136588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6480"/>
            <a:ext cx="7886700" cy="1325563"/>
          </a:xfrm>
        </p:spPr>
        <p:txBody>
          <a:bodyPr>
            <a:normAutofit/>
          </a:bodyPr>
          <a:lstStyle/>
          <a:p>
            <a:r>
              <a:rPr lang="en-US" dirty="0"/>
              <a:t>The Committee </a:t>
            </a:r>
            <a:r>
              <a:rPr lang="en-US" dirty="0" smtClean="0"/>
              <a:t>Process</a:t>
            </a:r>
            <a:br>
              <a:rPr lang="en-US" dirty="0" smtClean="0"/>
            </a:br>
            <a:r>
              <a:rPr lang="en-US" sz="3600" dirty="0"/>
              <a:t> </a:t>
            </a:r>
            <a:r>
              <a:rPr lang="en-US" sz="3600" dirty="0" smtClean="0"/>
              <a:t>  			(all AACSB volunteers)</a:t>
            </a:r>
            <a:endParaRPr lang="en-US" sz="3600" dirty="0"/>
          </a:p>
        </p:txBody>
      </p:sp>
      <p:sp>
        <p:nvSpPr>
          <p:cNvPr id="3" name="Content Placeholder 2"/>
          <p:cNvSpPr>
            <a:spLocks noGrp="1"/>
          </p:cNvSpPr>
          <p:nvPr>
            <p:ph idx="1"/>
          </p:nvPr>
        </p:nvSpPr>
        <p:spPr>
          <a:xfrm>
            <a:off x="628650" y="2628899"/>
            <a:ext cx="7886700" cy="3548063"/>
          </a:xfrm>
        </p:spPr>
        <p:txBody>
          <a:bodyPr/>
          <a:lstStyle/>
          <a:p>
            <a:r>
              <a:rPr lang="en-US" dirty="0"/>
              <a:t>Initial Accreditation Committee (IAC</a:t>
            </a:r>
            <a:r>
              <a:rPr lang="en-US" dirty="0" smtClean="0"/>
              <a:t>)</a:t>
            </a:r>
          </a:p>
          <a:p>
            <a:pPr lvl="3"/>
            <a:r>
              <a:rPr lang="en-US" dirty="0" smtClean="0"/>
              <a:t>February, April, August, November</a:t>
            </a:r>
            <a:endParaRPr lang="en-US" dirty="0"/>
          </a:p>
          <a:p>
            <a:r>
              <a:rPr lang="en-US" dirty="0"/>
              <a:t>Accounting Accreditation Committee (ACC</a:t>
            </a:r>
            <a:r>
              <a:rPr lang="en-US" dirty="0" smtClean="0"/>
              <a:t>)</a:t>
            </a:r>
          </a:p>
          <a:p>
            <a:pPr lvl="3"/>
            <a:r>
              <a:rPr lang="en-US" dirty="0" smtClean="0"/>
              <a:t>January, June</a:t>
            </a:r>
            <a:endParaRPr lang="en-US" dirty="0"/>
          </a:p>
          <a:p>
            <a:r>
              <a:rPr lang="en-US" dirty="0"/>
              <a:t>Continuous Improvement Review Committee (CIRC</a:t>
            </a:r>
            <a:r>
              <a:rPr lang="en-US" dirty="0" smtClean="0"/>
              <a:t>)</a:t>
            </a:r>
          </a:p>
          <a:p>
            <a:pPr lvl="3"/>
            <a:r>
              <a:rPr lang="en-US" dirty="0" smtClean="0"/>
              <a:t>January, June</a:t>
            </a:r>
            <a:endParaRPr lang="en-US" dirty="0"/>
          </a:p>
          <a:p>
            <a:r>
              <a:rPr lang="en-US" dirty="0"/>
              <a:t>Committee on Accreditation Policy (CAP</a:t>
            </a:r>
            <a:r>
              <a:rPr lang="en-US" dirty="0" smtClean="0"/>
              <a:t>)</a:t>
            </a:r>
          </a:p>
          <a:p>
            <a:pPr lvl="3"/>
            <a:r>
              <a:rPr lang="en-US" dirty="0"/>
              <a:t>January, April and September</a:t>
            </a:r>
          </a:p>
          <a:p>
            <a:pPr marL="457200" lvl="1" indent="0">
              <a:buNone/>
            </a:pPr>
            <a:endParaRPr lang="en-US" dirty="0"/>
          </a:p>
          <a:p>
            <a:endParaRPr lang="en-US" dirty="0"/>
          </a:p>
        </p:txBody>
      </p:sp>
    </p:spTree>
    <p:extLst>
      <p:ext uri="{BB962C8B-B14F-4D97-AF65-F5344CB8AC3E}">
        <p14:creationId xmlns:p14="http://schemas.microsoft.com/office/powerpoint/2010/main" val="201336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40" y="378267"/>
            <a:ext cx="8415959" cy="1325563"/>
          </a:xfrm>
        </p:spPr>
        <p:txBody>
          <a:bodyPr/>
          <a:lstStyle/>
          <a:p>
            <a:r>
              <a:rPr lang="en-US" dirty="0" smtClean="0"/>
              <a:t>Marketing the Value of Accreditation</a:t>
            </a:r>
            <a:endParaRPr lang="en-US" dirty="0"/>
          </a:p>
        </p:txBody>
      </p:sp>
      <p:sp>
        <p:nvSpPr>
          <p:cNvPr id="3" name="Content Placeholder 2"/>
          <p:cNvSpPr>
            <a:spLocks noGrp="1"/>
          </p:cNvSpPr>
          <p:nvPr>
            <p:ph idx="1"/>
          </p:nvPr>
        </p:nvSpPr>
        <p:spPr>
          <a:xfrm>
            <a:off x="6577535" y="2430040"/>
            <a:ext cx="2094025" cy="2898034"/>
          </a:xfrm>
        </p:spPr>
        <p:txBody>
          <a:bodyPr>
            <a:noAutofit/>
          </a:bodyPr>
          <a:lstStyle/>
          <a:p>
            <a:pPr marL="0" indent="0" algn="ctr">
              <a:buNone/>
            </a:pPr>
            <a:r>
              <a:rPr lang="en-US" b="1" dirty="0" smtClean="0">
                <a:solidFill>
                  <a:srgbClr val="92D050"/>
                </a:solidFill>
              </a:rPr>
              <a:t>A student resource for finding AACSB Accredited schools worldwide</a:t>
            </a:r>
          </a:p>
        </p:txBody>
      </p:sp>
      <p:pic>
        <p:nvPicPr>
          <p:cNvPr id="5" name="Picture 4"/>
          <p:cNvPicPr>
            <a:picLocks noChangeAspect="1"/>
          </p:cNvPicPr>
          <p:nvPr/>
        </p:nvPicPr>
        <p:blipFill>
          <a:blip r:embed="rId3"/>
          <a:stretch>
            <a:fillRect/>
          </a:stretch>
        </p:blipFill>
        <p:spPr>
          <a:xfrm>
            <a:off x="312540" y="1596106"/>
            <a:ext cx="6023492" cy="4718969"/>
          </a:xfrm>
          <a:prstGeom prst="rect">
            <a:avLst/>
          </a:prstGeom>
        </p:spPr>
      </p:pic>
      <p:sp>
        <p:nvSpPr>
          <p:cNvPr id="13" name="Oval 12"/>
          <p:cNvSpPr/>
          <p:nvPr/>
        </p:nvSpPr>
        <p:spPr>
          <a:xfrm>
            <a:off x="1349480" y="2921669"/>
            <a:ext cx="1129001" cy="1129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55370" y="2902619"/>
            <a:ext cx="1129001" cy="1129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1178651" y="3206202"/>
            <a:ext cx="1447800" cy="582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srgbClr val="1C97D4"/>
                </a:solidFill>
              </a:rPr>
              <a:t>Student Blog</a:t>
            </a:r>
          </a:p>
        </p:txBody>
      </p:sp>
      <p:sp>
        <p:nvSpPr>
          <p:cNvPr id="16" name="Content Placeholder 2"/>
          <p:cNvSpPr txBox="1">
            <a:spLocks/>
          </p:cNvSpPr>
          <p:nvPr/>
        </p:nvSpPr>
        <p:spPr>
          <a:xfrm>
            <a:off x="2595970" y="3190784"/>
            <a:ext cx="1447800" cy="572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srgbClr val="1C97D4"/>
                </a:solidFill>
              </a:rPr>
              <a:t>School</a:t>
            </a:r>
            <a:br>
              <a:rPr lang="en-US" sz="2000" dirty="0" smtClean="0">
                <a:solidFill>
                  <a:srgbClr val="1C97D4"/>
                </a:solidFill>
              </a:rPr>
            </a:br>
            <a:r>
              <a:rPr lang="en-US" sz="2000" dirty="0" smtClean="0">
                <a:solidFill>
                  <a:srgbClr val="1C97D4"/>
                </a:solidFill>
              </a:rPr>
              <a:t>Search</a:t>
            </a:r>
          </a:p>
        </p:txBody>
      </p:sp>
      <p:sp>
        <p:nvSpPr>
          <p:cNvPr id="17" name="Oval 16"/>
          <p:cNvSpPr/>
          <p:nvPr/>
        </p:nvSpPr>
        <p:spPr>
          <a:xfrm>
            <a:off x="4182214" y="2921669"/>
            <a:ext cx="1129001" cy="1129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4013289" y="3063926"/>
            <a:ext cx="1447800" cy="5727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solidFill>
                  <a:srgbClr val="1C97D4"/>
                </a:solidFill>
              </a:rPr>
              <a:t>Why</a:t>
            </a:r>
            <a:br>
              <a:rPr lang="en-US" sz="2000" dirty="0" smtClean="0">
                <a:solidFill>
                  <a:srgbClr val="1C97D4"/>
                </a:solidFill>
              </a:rPr>
            </a:br>
            <a:r>
              <a:rPr lang="en-US" sz="1400" dirty="0" smtClean="0">
                <a:solidFill>
                  <a:srgbClr val="1C97D4"/>
                </a:solidFill>
              </a:rPr>
              <a:t>Accreditation</a:t>
            </a:r>
            <a:br>
              <a:rPr lang="en-US" sz="1400" dirty="0" smtClean="0">
                <a:solidFill>
                  <a:srgbClr val="1C97D4"/>
                </a:solidFill>
              </a:rPr>
            </a:br>
            <a:r>
              <a:rPr lang="en-US" sz="2000" dirty="0" smtClean="0">
                <a:solidFill>
                  <a:srgbClr val="1C97D4"/>
                </a:solidFill>
              </a:rPr>
              <a:t>Matters</a:t>
            </a:r>
          </a:p>
        </p:txBody>
      </p:sp>
    </p:spTree>
    <p:extLst>
      <p:ext uri="{BB962C8B-B14F-4D97-AF65-F5344CB8AC3E}">
        <p14:creationId xmlns:p14="http://schemas.microsoft.com/office/powerpoint/2010/main" val="2791732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 y="1351742"/>
            <a:ext cx="9144001" cy="1902158"/>
          </a:xfrm>
        </p:spPr>
        <p:txBody>
          <a:bodyPr>
            <a:normAutofit/>
          </a:bodyPr>
          <a:lstStyle/>
          <a:p>
            <a:r>
              <a:rPr lang="en-US" dirty="0">
                <a:solidFill>
                  <a:schemeClr val="bg1">
                    <a:lumMod val="85000"/>
                  </a:schemeClr>
                </a:solidFill>
              </a:rPr>
              <a:t>AACSB International </a:t>
            </a:r>
            <a:r>
              <a:rPr lang="en-US" dirty="0" smtClean="0">
                <a:solidFill>
                  <a:schemeClr val="bg1">
                    <a:lumMod val="85000"/>
                  </a:schemeClr>
                </a:solidFill>
              </a:rPr>
              <a:t/>
            </a:r>
            <a:br>
              <a:rPr lang="en-US" dirty="0" smtClean="0">
                <a:solidFill>
                  <a:schemeClr val="bg1">
                    <a:lumMod val="85000"/>
                  </a:schemeClr>
                </a:solidFill>
              </a:rPr>
            </a:br>
            <a:r>
              <a:rPr lang="en-US" sz="3600" dirty="0" smtClean="0">
                <a:solidFill>
                  <a:schemeClr val="bg1">
                    <a:lumMod val="85000"/>
                  </a:schemeClr>
                </a:solidFill>
              </a:rPr>
              <a:t>Membership &amp; Quality Assurance</a:t>
            </a:r>
            <a:endParaRPr lang="en-US" sz="3600" dirty="0">
              <a:solidFill>
                <a:schemeClr val="bg1">
                  <a:lumMod val="85000"/>
                </a:schemeClr>
              </a:solidFill>
            </a:endParaRPr>
          </a:p>
        </p:txBody>
      </p:sp>
      <p:sp>
        <p:nvSpPr>
          <p:cNvPr id="7" name="Subtitle 2"/>
          <p:cNvSpPr>
            <a:spLocks noGrp="1"/>
          </p:cNvSpPr>
          <p:nvPr>
            <p:ph type="subTitle" idx="1"/>
          </p:nvPr>
        </p:nvSpPr>
        <p:spPr>
          <a:xfrm>
            <a:off x="0" y="2494544"/>
            <a:ext cx="9144000" cy="4064688"/>
          </a:xfrm>
        </p:spPr>
        <p:txBody>
          <a:bodyPr>
            <a:normAutofit/>
          </a:bodyPr>
          <a:lstStyle/>
          <a:p>
            <a:endParaRPr lang="en-US" b="1" dirty="0" smtClean="0"/>
          </a:p>
          <a:p>
            <a:endParaRPr lang="en-US" b="1" dirty="0"/>
          </a:p>
          <a:p>
            <a:endParaRPr lang="en-US" b="1" dirty="0" smtClean="0"/>
          </a:p>
          <a:p>
            <a:r>
              <a:rPr lang="en-US" sz="4000" dirty="0" smtClean="0"/>
              <a:t>Questions?</a:t>
            </a:r>
            <a:endParaRPr lang="en-US" sz="4000" dirty="0"/>
          </a:p>
        </p:txBody>
      </p:sp>
      <p:sp>
        <p:nvSpPr>
          <p:cNvPr id="8" name="AutoShape 4" descr="IMC FH Kre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65376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28650" y="572391"/>
            <a:ext cx="7886700" cy="829360"/>
          </a:xfrm>
        </p:spPr>
        <p:txBody>
          <a:bodyPr/>
          <a:lstStyle/>
          <a:p>
            <a:r>
              <a:rPr lang="en-US" dirty="0" smtClean="0"/>
              <a:t>AACSB Membership Reach</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67" t="8890" r="1531" b="18749"/>
          <a:stretch/>
        </p:blipFill>
        <p:spPr>
          <a:xfrm>
            <a:off x="780288" y="1396589"/>
            <a:ext cx="8058912" cy="4760423"/>
          </a:xfrm>
          <a:prstGeom prst="rect">
            <a:avLst/>
          </a:prstGeom>
        </p:spPr>
      </p:pic>
    </p:spTree>
    <p:extLst>
      <p:ext uri="{BB962C8B-B14F-4D97-AF65-F5344CB8AC3E}">
        <p14:creationId xmlns:p14="http://schemas.microsoft.com/office/powerpoint/2010/main" val="2595923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AACSB</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455" y="2614804"/>
            <a:ext cx="814134" cy="8141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271" y="2450371"/>
            <a:ext cx="1143000" cy="1143000"/>
          </a:xfrm>
          <a:prstGeom prst="rect">
            <a:avLst/>
          </a:prstGeom>
        </p:spPr>
      </p:pic>
      <p:sp>
        <p:nvSpPr>
          <p:cNvPr id="10" name="TextBox 9"/>
          <p:cNvSpPr txBox="1"/>
          <p:nvPr/>
        </p:nvSpPr>
        <p:spPr>
          <a:xfrm>
            <a:off x="2411829" y="3593371"/>
            <a:ext cx="2237883" cy="1569660"/>
          </a:xfrm>
          <a:prstGeom prst="rect">
            <a:avLst/>
          </a:prstGeom>
          <a:noFill/>
        </p:spPr>
        <p:txBody>
          <a:bodyPr wrap="square" rtlCol="0">
            <a:spAutoFit/>
          </a:bodyPr>
          <a:lstStyle/>
          <a:p>
            <a:pPr algn="ctr"/>
            <a:r>
              <a:rPr lang="en-US" sz="2400" dirty="0" smtClean="0">
                <a:solidFill>
                  <a:srgbClr val="0060A9"/>
                </a:solidFill>
              </a:rPr>
              <a:t>40,000+</a:t>
            </a:r>
          </a:p>
          <a:p>
            <a:pPr algn="ctr"/>
            <a:r>
              <a:rPr lang="en-US" dirty="0" smtClean="0"/>
              <a:t>thought leaders, educators, volunteers, &amp; business innovators</a:t>
            </a:r>
            <a:r>
              <a:rPr lang="en-US" dirty="0" smtClean="0">
                <a:solidFill>
                  <a:srgbClr val="0060A9"/>
                </a:solidFill>
              </a:rPr>
              <a:t>. </a:t>
            </a:r>
            <a:endParaRPr lang="en-US" dirty="0">
              <a:solidFill>
                <a:srgbClr val="0060A9"/>
              </a:solidFill>
            </a:endParaRPr>
          </a:p>
        </p:txBody>
      </p:sp>
      <p:sp>
        <p:nvSpPr>
          <p:cNvPr id="11" name="TextBox 10"/>
          <p:cNvSpPr txBox="1"/>
          <p:nvPr/>
        </p:nvSpPr>
        <p:spPr>
          <a:xfrm>
            <a:off x="4873265" y="3597061"/>
            <a:ext cx="1678515" cy="1292662"/>
          </a:xfrm>
          <a:prstGeom prst="rect">
            <a:avLst/>
          </a:prstGeom>
          <a:noFill/>
        </p:spPr>
        <p:txBody>
          <a:bodyPr wrap="square" rtlCol="0">
            <a:spAutoFit/>
          </a:bodyPr>
          <a:lstStyle/>
          <a:p>
            <a:pPr algn="ctr"/>
            <a:r>
              <a:rPr lang="en-US" dirty="0" smtClean="0">
                <a:solidFill>
                  <a:srgbClr val="0060A9"/>
                </a:solidFill>
              </a:rPr>
              <a:t> </a:t>
            </a:r>
            <a:r>
              <a:rPr lang="en-US" dirty="0" smtClean="0">
                <a:solidFill>
                  <a:prstClr val="black"/>
                </a:solidFill>
              </a:rPr>
              <a:t>serving</a:t>
            </a:r>
            <a:endParaRPr lang="en-US" dirty="0" smtClean="0">
              <a:solidFill>
                <a:srgbClr val="0060A9"/>
              </a:solidFill>
            </a:endParaRPr>
          </a:p>
          <a:p>
            <a:pPr algn="ctr"/>
            <a:r>
              <a:rPr lang="en-US" sz="2400" dirty="0" smtClean="0">
                <a:solidFill>
                  <a:srgbClr val="0060A9"/>
                </a:solidFill>
              </a:rPr>
              <a:t>3 million+</a:t>
            </a:r>
          </a:p>
          <a:p>
            <a:pPr algn="ctr"/>
            <a:r>
              <a:rPr lang="en-US" dirty="0" smtClean="0"/>
              <a:t>enrolled students</a:t>
            </a:r>
            <a:endParaRPr lang="en-US" dirty="0">
              <a:solidFill>
                <a:srgbClr val="0060A9"/>
              </a:solidFill>
            </a:endParaRPr>
          </a:p>
        </p:txBody>
      </p:sp>
      <p:sp>
        <p:nvSpPr>
          <p:cNvPr id="12" name="TextBox 11"/>
          <p:cNvSpPr txBox="1"/>
          <p:nvPr/>
        </p:nvSpPr>
        <p:spPr>
          <a:xfrm>
            <a:off x="220746" y="3597061"/>
            <a:ext cx="2042118" cy="1292662"/>
          </a:xfrm>
          <a:prstGeom prst="rect">
            <a:avLst/>
          </a:prstGeom>
          <a:noFill/>
        </p:spPr>
        <p:txBody>
          <a:bodyPr wrap="square" rtlCol="0">
            <a:spAutoFit/>
          </a:bodyPr>
          <a:lstStyle/>
          <a:p>
            <a:pPr algn="ctr"/>
            <a:r>
              <a:rPr lang="en-US" sz="2400" dirty="0" smtClean="0">
                <a:solidFill>
                  <a:srgbClr val="0060A9"/>
                </a:solidFill>
              </a:rPr>
              <a:t>80+</a:t>
            </a:r>
          </a:p>
          <a:p>
            <a:pPr algn="ctr"/>
            <a:r>
              <a:rPr lang="en-US" dirty="0" smtClean="0"/>
              <a:t>professional development events annually</a:t>
            </a:r>
            <a:endParaRPr lang="en-US" dirty="0">
              <a:solidFill>
                <a:srgbClr val="0060A9"/>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81" y="2393596"/>
            <a:ext cx="1199775" cy="1199775"/>
          </a:xfrm>
          <a:prstGeom prst="rect">
            <a:avLst/>
          </a:prstGeom>
        </p:spPr>
      </p:pic>
      <p:sp>
        <p:nvSpPr>
          <p:cNvPr id="14" name="TextBox 13"/>
          <p:cNvSpPr txBox="1"/>
          <p:nvPr/>
        </p:nvSpPr>
        <p:spPr>
          <a:xfrm>
            <a:off x="6959911" y="3597061"/>
            <a:ext cx="1590107" cy="1292662"/>
          </a:xfrm>
          <a:prstGeom prst="rect">
            <a:avLst/>
          </a:prstGeom>
          <a:noFill/>
        </p:spPr>
        <p:txBody>
          <a:bodyPr wrap="square" rtlCol="0">
            <a:spAutoFit/>
          </a:bodyPr>
          <a:lstStyle/>
          <a:p>
            <a:pPr algn="ctr"/>
            <a:r>
              <a:rPr lang="en-US" dirty="0" smtClean="0">
                <a:solidFill>
                  <a:srgbClr val="0060A9"/>
                </a:solidFill>
              </a:rPr>
              <a:t> </a:t>
            </a:r>
            <a:r>
              <a:rPr lang="en-US" dirty="0" smtClean="0">
                <a:solidFill>
                  <a:prstClr val="black"/>
                </a:solidFill>
              </a:rPr>
              <a:t>supporting</a:t>
            </a:r>
            <a:endParaRPr lang="en-US" dirty="0" smtClean="0">
              <a:solidFill>
                <a:srgbClr val="0060A9"/>
              </a:solidFill>
            </a:endParaRPr>
          </a:p>
          <a:p>
            <a:pPr algn="ctr"/>
            <a:r>
              <a:rPr lang="en-US" sz="2400" dirty="0" smtClean="0">
                <a:solidFill>
                  <a:srgbClr val="0060A9"/>
                </a:solidFill>
              </a:rPr>
              <a:t>100,000+</a:t>
            </a:r>
          </a:p>
          <a:p>
            <a:pPr algn="ctr"/>
            <a:r>
              <a:rPr lang="en-US" dirty="0"/>
              <a:t>f</a:t>
            </a:r>
            <a:r>
              <a:rPr lang="en-US" dirty="0" smtClean="0"/>
              <a:t>ull-time faculty</a:t>
            </a:r>
            <a:endParaRPr lang="en-US" dirty="0">
              <a:solidFill>
                <a:srgbClr val="0060A9"/>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1412" y="2526187"/>
            <a:ext cx="1007103" cy="934592"/>
          </a:xfrm>
          <a:prstGeom prst="rect">
            <a:avLst/>
          </a:prstGeom>
        </p:spPr>
      </p:pic>
    </p:spTree>
    <p:extLst>
      <p:ext uri="{BB962C8B-B14F-4D97-AF65-F5344CB8AC3E}">
        <p14:creationId xmlns:p14="http://schemas.microsoft.com/office/powerpoint/2010/main" val="2968240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8843" y="1185469"/>
            <a:ext cx="962938" cy="1348113"/>
          </a:xfrm>
          <a:prstGeom prst="rect">
            <a:avLst/>
          </a:prstGeom>
        </p:spPr>
      </p:pic>
      <p:sp>
        <p:nvSpPr>
          <p:cNvPr id="5" name="Rectangle 8"/>
          <p:cNvSpPr>
            <a:spLocks noChangeArrowheads="1"/>
          </p:cNvSpPr>
          <p:nvPr/>
        </p:nvSpPr>
        <p:spPr bwMode="auto">
          <a:xfrm>
            <a:off x="3916672" y="1447726"/>
            <a:ext cx="236962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US" altLang="en-US" sz="1300" b="1" dirty="0" smtClean="0">
                <a:solidFill>
                  <a:srgbClr val="000000"/>
                </a:solidFill>
              </a:rPr>
              <a:t>Timothy S. Mescon, Ph.D.</a:t>
            </a:r>
          </a:p>
          <a:p>
            <a:pPr eaLnBrk="0" fontAlgn="base" hangingPunct="0">
              <a:spcBef>
                <a:spcPct val="0"/>
              </a:spcBef>
              <a:spcAft>
                <a:spcPct val="0"/>
              </a:spcAft>
              <a:buFontTx/>
              <a:buNone/>
            </a:pPr>
            <a:r>
              <a:rPr lang="en-US" altLang="en-US" sz="1300" dirty="0" smtClean="0">
                <a:solidFill>
                  <a:srgbClr val="000000"/>
                </a:solidFill>
              </a:rPr>
              <a:t>Senior Vice President and Chief Officer EMEA</a:t>
            </a:r>
          </a:p>
          <a:p>
            <a:pPr eaLnBrk="0" fontAlgn="base" hangingPunct="0">
              <a:spcBef>
                <a:spcPct val="0"/>
              </a:spcBef>
              <a:spcAft>
                <a:spcPct val="0"/>
              </a:spcAft>
              <a:buFontTx/>
              <a:buNone/>
            </a:pPr>
            <a:r>
              <a:rPr lang="en-US" altLang="en-US" sz="1300" dirty="0" smtClean="0">
                <a:solidFill>
                  <a:srgbClr val="000000"/>
                </a:solidFill>
                <a:hlinkClick r:id="rId3"/>
              </a:rPr>
              <a:t>Tim.Mescon@aacsb.edu</a:t>
            </a:r>
            <a:endParaRPr lang="en-US" altLang="en-US" sz="1300" dirty="0">
              <a:solidFill>
                <a:srgbClr val="000000"/>
              </a:solidFill>
            </a:endParaRPr>
          </a:p>
        </p:txBody>
      </p:sp>
      <p:sp>
        <p:nvSpPr>
          <p:cNvPr id="6" name="TextBox 5"/>
          <p:cNvSpPr txBox="1"/>
          <p:nvPr/>
        </p:nvSpPr>
        <p:spPr>
          <a:xfrm>
            <a:off x="5097325" y="445841"/>
            <a:ext cx="4046675" cy="769441"/>
          </a:xfrm>
          <a:prstGeom prst="rect">
            <a:avLst/>
          </a:prstGeom>
          <a:noFill/>
        </p:spPr>
        <p:txBody>
          <a:bodyPr wrap="square" rtlCol="0">
            <a:spAutoFit/>
          </a:bodyPr>
          <a:lstStyle/>
          <a:p>
            <a:r>
              <a:rPr lang="en-US" sz="1600" b="1" dirty="0" smtClean="0">
                <a:solidFill>
                  <a:schemeClr val="accent5"/>
                </a:solidFill>
              </a:rPr>
              <a:t>Europe</a:t>
            </a:r>
            <a:r>
              <a:rPr lang="en-US" sz="1600" b="1" dirty="0">
                <a:solidFill>
                  <a:schemeClr val="accent5"/>
                </a:solidFill>
              </a:rPr>
              <a:t>, Middle East, and Africa </a:t>
            </a:r>
            <a:r>
              <a:rPr lang="en-US" sz="1600" b="1" dirty="0" smtClean="0">
                <a:solidFill>
                  <a:schemeClr val="accent5"/>
                </a:solidFill>
              </a:rPr>
              <a:t>Headquarters</a:t>
            </a:r>
          </a:p>
          <a:p>
            <a:pPr algn="r"/>
            <a:r>
              <a:rPr lang="en-US" sz="1400" dirty="0" smtClean="0">
                <a:solidFill>
                  <a:schemeClr val="accent5"/>
                </a:solidFill>
              </a:rPr>
              <a:t>Amsterdam, the Netherlands</a:t>
            </a:r>
          </a:p>
          <a:p>
            <a:pPr algn="r"/>
            <a:r>
              <a:rPr lang="en-US" sz="1400" dirty="0" smtClean="0">
                <a:solidFill>
                  <a:schemeClr val="accent5"/>
                </a:solidFill>
              </a:rPr>
              <a:t>Phone: +31 (0)20 509 1070</a:t>
            </a:r>
            <a:endParaRPr lang="en-US" sz="1400" dirty="0">
              <a:solidFill>
                <a:schemeClr val="accent5"/>
              </a:solidFill>
            </a:endParaRPr>
          </a:p>
        </p:txBody>
      </p:sp>
      <p:sp>
        <p:nvSpPr>
          <p:cNvPr id="7" name="TextBox 6"/>
          <p:cNvSpPr txBox="1">
            <a:spLocks noChangeArrowheads="1"/>
          </p:cNvSpPr>
          <p:nvPr/>
        </p:nvSpPr>
        <p:spPr bwMode="auto">
          <a:xfrm>
            <a:off x="1049439" y="2944950"/>
            <a:ext cx="281234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US" altLang="en-US" sz="1300" b="1" dirty="0" smtClean="0">
                <a:solidFill>
                  <a:srgbClr val="000000"/>
                </a:solidFill>
              </a:rPr>
              <a:t>Tara Jongma</a:t>
            </a:r>
          </a:p>
          <a:p>
            <a:pPr eaLnBrk="0" fontAlgn="base" hangingPunct="0">
              <a:spcBef>
                <a:spcPct val="0"/>
              </a:spcBef>
              <a:spcAft>
                <a:spcPct val="0"/>
              </a:spcAft>
              <a:buFontTx/>
              <a:buNone/>
            </a:pPr>
            <a:r>
              <a:rPr lang="en-US" altLang="en-US" sz="1300" dirty="0" smtClean="0">
                <a:solidFill>
                  <a:srgbClr val="000000"/>
                </a:solidFill>
              </a:rPr>
              <a:t>Manager</a:t>
            </a:r>
            <a:r>
              <a:rPr lang="en-US" altLang="en-US" sz="1300" dirty="0">
                <a:solidFill>
                  <a:srgbClr val="000000"/>
                </a:solidFill>
              </a:rPr>
              <a:t>, Member Services and </a:t>
            </a:r>
            <a:r>
              <a:rPr lang="en-US" altLang="en-US" sz="1300" dirty="0" smtClean="0">
                <a:solidFill>
                  <a:srgbClr val="000000"/>
                </a:solidFill>
              </a:rPr>
              <a:t>Operations EMEA</a:t>
            </a:r>
            <a:endParaRPr lang="en-US" altLang="en-US" sz="1300" dirty="0">
              <a:solidFill>
                <a:srgbClr val="000000"/>
              </a:solidFill>
            </a:endParaRPr>
          </a:p>
          <a:p>
            <a:pPr eaLnBrk="0" fontAlgn="base" hangingPunct="0">
              <a:spcBef>
                <a:spcPct val="0"/>
              </a:spcBef>
              <a:spcAft>
                <a:spcPct val="0"/>
              </a:spcAft>
              <a:buFontTx/>
              <a:buNone/>
            </a:pPr>
            <a:r>
              <a:rPr lang="en-US" altLang="en-US" sz="1300" dirty="0" smtClean="0">
                <a:solidFill>
                  <a:srgbClr val="000000"/>
                </a:solidFill>
                <a:hlinkClick r:id="rId4"/>
              </a:rPr>
              <a:t>Tara.Jongma@aacsb.edu</a:t>
            </a:r>
            <a:endParaRPr lang="en-US" altLang="en-US" sz="1300" dirty="0" smtClean="0">
              <a:solidFill>
                <a:srgbClr val="000000"/>
              </a:solidFill>
            </a:endParaRPr>
          </a:p>
        </p:txBody>
      </p:sp>
      <p:sp>
        <p:nvSpPr>
          <p:cNvPr id="8" name="TextBox 4"/>
          <p:cNvSpPr txBox="1">
            <a:spLocks noChangeArrowheads="1"/>
          </p:cNvSpPr>
          <p:nvPr/>
        </p:nvSpPr>
        <p:spPr bwMode="auto">
          <a:xfrm>
            <a:off x="6105935" y="2927003"/>
            <a:ext cx="25481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US" altLang="en-US" sz="1300" b="1" dirty="0" smtClean="0">
                <a:solidFill>
                  <a:srgbClr val="000000"/>
                </a:solidFill>
              </a:rPr>
              <a:t>Marine Condette</a:t>
            </a:r>
            <a:endParaRPr lang="en-US" altLang="en-US" sz="1300" b="1" dirty="0">
              <a:solidFill>
                <a:srgbClr val="000000"/>
              </a:solidFill>
            </a:endParaRPr>
          </a:p>
          <a:p>
            <a:pPr eaLnBrk="0" fontAlgn="base" hangingPunct="0">
              <a:spcBef>
                <a:spcPct val="0"/>
              </a:spcBef>
              <a:spcAft>
                <a:spcPct val="0"/>
              </a:spcAft>
              <a:buFontTx/>
              <a:buNone/>
            </a:pPr>
            <a:r>
              <a:rPr lang="en-US" altLang="en-US" sz="1300" dirty="0" smtClean="0">
                <a:solidFill>
                  <a:srgbClr val="000000"/>
                </a:solidFill>
              </a:rPr>
              <a:t>Manager, Accreditation and Member Services EMEA</a:t>
            </a:r>
          </a:p>
          <a:p>
            <a:pPr eaLnBrk="0" fontAlgn="base" hangingPunct="0">
              <a:spcBef>
                <a:spcPct val="0"/>
              </a:spcBef>
              <a:spcAft>
                <a:spcPct val="0"/>
              </a:spcAft>
              <a:buFontTx/>
              <a:buNone/>
            </a:pPr>
            <a:r>
              <a:rPr lang="en-US" altLang="en-US" sz="1300" dirty="0" smtClean="0">
                <a:solidFill>
                  <a:srgbClr val="000000"/>
                </a:solidFill>
                <a:hlinkClick r:id="rId5"/>
              </a:rPr>
              <a:t>Marine.Condette@aacsb.edu</a:t>
            </a:r>
            <a:endParaRPr lang="en-US" altLang="en-US" sz="1300" dirty="0">
              <a:solidFill>
                <a:srgbClr val="000000"/>
              </a:solidFill>
            </a:endParaRPr>
          </a:p>
        </p:txBody>
      </p:sp>
      <p:sp>
        <p:nvSpPr>
          <p:cNvPr id="9" name="TextBox 4"/>
          <p:cNvSpPr txBox="1">
            <a:spLocks noChangeArrowheads="1"/>
          </p:cNvSpPr>
          <p:nvPr/>
        </p:nvSpPr>
        <p:spPr bwMode="auto">
          <a:xfrm>
            <a:off x="1049439" y="4135449"/>
            <a:ext cx="270032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buFontTx/>
              <a:buNone/>
            </a:pPr>
            <a:r>
              <a:rPr lang="en-US" altLang="en-US" sz="1300" b="1" dirty="0" smtClean="0">
                <a:solidFill>
                  <a:srgbClr val="000000"/>
                </a:solidFill>
              </a:rPr>
              <a:t>Olga Sholderer</a:t>
            </a:r>
            <a:endParaRPr lang="en-US" altLang="en-US" sz="1300" b="1" dirty="0">
              <a:solidFill>
                <a:srgbClr val="000000"/>
              </a:solidFill>
            </a:endParaRPr>
          </a:p>
          <a:p>
            <a:pPr eaLnBrk="0" fontAlgn="base" hangingPunct="0">
              <a:spcBef>
                <a:spcPct val="0"/>
              </a:spcBef>
              <a:spcAft>
                <a:spcPct val="0"/>
              </a:spcAft>
              <a:buFontTx/>
              <a:buNone/>
            </a:pPr>
            <a:r>
              <a:rPr lang="en-US" altLang="en-US" sz="1300" dirty="0" smtClean="0">
                <a:solidFill>
                  <a:srgbClr val="000000"/>
                </a:solidFill>
              </a:rPr>
              <a:t>Associate, Administration and Data Services EMEA</a:t>
            </a:r>
          </a:p>
          <a:p>
            <a:pPr eaLnBrk="0" fontAlgn="base" hangingPunct="0">
              <a:spcBef>
                <a:spcPct val="0"/>
              </a:spcBef>
              <a:spcAft>
                <a:spcPct val="0"/>
              </a:spcAft>
              <a:buFontTx/>
              <a:buNone/>
            </a:pPr>
            <a:r>
              <a:rPr lang="en-US" altLang="en-US" sz="1300" dirty="0" smtClean="0">
                <a:solidFill>
                  <a:srgbClr val="000000"/>
                </a:solidFill>
                <a:hlinkClick r:id="rId6"/>
              </a:rPr>
              <a:t>Olga.Sholderer@aacsb.edu</a:t>
            </a:r>
            <a:endParaRPr lang="en-US" altLang="en-US" sz="1300" dirty="0" smtClean="0">
              <a:solidFill>
                <a:srgbClr val="000000"/>
              </a:solidFill>
            </a:endParaRPr>
          </a:p>
        </p:txBody>
      </p:sp>
      <p:sp>
        <p:nvSpPr>
          <p:cNvPr id="10" name="TextBox 9"/>
          <p:cNvSpPr txBox="1"/>
          <p:nvPr/>
        </p:nvSpPr>
        <p:spPr>
          <a:xfrm>
            <a:off x="6105935" y="4139764"/>
            <a:ext cx="2970659" cy="892552"/>
          </a:xfrm>
          <a:prstGeom prst="rect">
            <a:avLst/>
          </a:prstGeom>
          <a:noFill/>
        </p:spPr>
        <p:txBody>
          <a:bodyPr wrap="square" rtlCol="0">
            <a:spAutoFit/>
          </a:bodyPr>
          <a:lstStyle/>
          <a:p>
            <a:r>
              <a:rPr lang="en-US" sz="1300" b="1" dirty="0">
                <a:latin typeface="Arial" panose="020B0604020202020204" pitchFamily="34" charset="0"/>
                <a:cs typeface="Arial" panose="020B0604020202020204" pitchFamily="34" charset="0"/>
              </a:rPr>
              <a:t>Ihsan </a:t>
            </a:r>
            <a:r>
              <a:rPr lang="en-US" sz="1300" b="1" dirty="0" smtClean="0">
                <a:latin typeface="Arial" panose="020B0604020202020204" pitchFamily="34" charset="0"/>
                <a:cs typeface="Arial" panose="020B0604020202020204" pitchFamily="34" charset="0"/>
              </a:rPr>
              <a:t>Zakri</a:t>
            </a:r>
            <a:r>
              <a:rPr lang="en-US" sz="1300" dirty="0">
                <a:latin typeface="Arial" panose="020B0604020202020204" pitchFamily="34" charset="0"/>
                <a:cs typeface="Arial" panose="020B0604020202020204" pitchFamily="34" charset="0"/>
              </a:rPr>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Manager, Accreditation </a:t>
            </a:r>
            <a:r>
              <a:rPr lang="en-US" sz="1300" dirty="0" smtClean="0">
                <a:latin typeface="Arial" panose="020B0604020202020204" pitchFamily="34" charset="0"/>
                <a:cs typeface="Arial" panose="020B0604020202020204" pitchFamily="34" charset="0"/>
              </a:rPr>
              <a:t>and </a:t>
            </a:r>
          </a:p>
          <a:p>
            <a:r>
              <a:rPr lang="en-US" sz="1300" dirty="0" smtClean="0">
                <a:latin typeface="Arial" panose="020B0604020202020204" pitchFamily="34" charset="0"/>
                <a:cs typeface="Arial" panose="020B0604020202020204" pitchFamily="34" charset="0"/>
              </a:rPr>
              <a:t>Member Services EMEA</a:t>
            </a:r>
            <a:br>
              <a:rPr lang="en-US" sz="1300" dirty="0" smtClean="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hlinkClick r:id="rId7"/>
              </a:rPr>
              <a:t>Ih</a:t>
            </a:r>
            <a:r>
              <a:rPr lang="en-US" sz="1300" dirty="0" smtClean="0">
                <a:latin typeface="Arial" panose="020B0604020202020204" pitchFamily="34" charset="0"/>
                <a:cs typeface="Arial" panose="020B0604020202020204" pitchFamily="34" charset="0"/>
                <a:hlinkClick r:id="rId7"/>
              </a:rPr>
              <a:t>san.Zakri@aacsb.edu</a:t>
            </a:r>
            <a:endParaRPr lang="en-US" sz="13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0922" y="2771511"/>
            <a:ext cx="834539" cy="1168354"/>
          </a:xfrm>
          <a:prstGeom prst="rect">
            <a:avLst/>
          </a:prstGeom>
        </p:spPr>
      </p:pic>
      <p:pic>
        <p:nvPicPr>
          <p:cNvPr id="12" name="Picture 11" descr="Ihsan_Zakri"/>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813" t="14010" r="10644" b="3939"/>
          <a:stretch/>
        </p:blipFill>
        <p:spPr bwMode="auto">
          <a:xfrm>
            <a:off x="5280922" y="4024330"/>
            <a:ext cx="834539" cy="11536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Content Placeholder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223064" y="2771394"/>
            <a:ext cx="834706" cy="1168588"/>
          </a:xfrm>
          <a:prstGeom prst="rect">
            <a:avLst/>
          </a:prstGeom>
          <a:noFill/>
          <a:ln w="9525">
            <a:noFill/>
            <a:miter lim="800000"/>
            <a:headEnd/>
            <a:tailEnd/>
          </a:ln>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l="-1033" t="8184" r="1033" b="-1378"/>
          <a:stretch/>
        </p:blipFill>
        <p:spPr>
          <a:xfrm>
            <a:off x="5254687" y="5263139"/>
            <a:ext cx="851248" cy="1168354"/>
          </a:xfrm>
          <a:prstGeom prst="rect">
            <a:avLst/>
          </a:prstGeom>
        </p:spPr>
      </p:pic>
      <p:sp>
        <p:nvSpPr>
          <p:cNvPr id="15" name="TextBox 14"/>
          <p:cNvSpPr txBox="1"/>
          <p:nvPr/>
        </p:nvSpPr>
        <p:spPr>
          <a:xfrm>
            <a:off x="6105935" y="5501067"/>
            <a:ext cx="2957412" cy="692497"/>
          </a:xfrm>
          <a:prstGeom prst="rect">
            <a:avLst/>
          </a:prstGeom>
          <a:noFill/>
        </p:spPr>
        <p:txBody>
          <a:bodyPr wrap="square" rtlCol="0">
            <a:spAutoFit/>
          </a:bodyPr>
          <a:lstStyle/>
          <a:p>
            <a:r>
              <a:rPr lang="en-US" sz="1300" b="1" dirty="0" smtClean="0">
                <a:latin typeface="Arial" panose="020B0604020202020204" pitchFamily="34" charset="0"/>
                <a:cs typeface="Arial" panose="020B0604020202020204" pitchFamily="34" charset="0"/>
              </a:rPr>
              <a:t>Ivana Batista</a:t>
            </a:r>
          </a:p>
          <a:p>
            <a:r>
              <a:rPr lang="en-US" sz="1300" dirty="0" smtClean="0">
                <a:latin typeface="Arial" panose="020B0604020202020204" pitchFamily="34" charset="0"/>
                <a:cs typeface="Arial" panose="020B0604020202020204" pitchFamily="34" charset="0"/>
              </a:rPr>
              <a:t>Associate Seminars EMEA</a:t>
            </a:r>
          </a:p>
          <a:p>
            <a:r>
              <a:rPr lang="en-US" sz="1300" u="sng" dirty="0" smtClean="0">
                <a:solidFill>
                  <a:schemeClr val="accent5"/>
                </a:solidFill>
                <a:latin typeface="Arial" panose="020B0604020202020204" pitchFamily="34" charset="0"/>
                <a:cs typeface="Arial" panose="020B0604020202020204" pitchFamily="34" charset="0"/>
              </a:rPr>
              <a:t>Ivana.Batista@aacsb.edu</a:t>
            </a:r>
            <a:endParaRPr lang="en-US" sz="1300" u="sng" dirty="0">
              <a:solidFill>
                <a:schemeClr val="accent5"/>
              </a:solidFill>
              <a:latin typeface="Arial" panose="020B0604020202020204" pitchFamily="34" charset="0"/>
              <a:cs typeface="Arial" panose="020B0604020202020204" pitchFamily="34" charset="0"/>
            </a:endParaRPr>
          </a:p>
        </p:txBody>
      </p:sp>
      <p:sp>
        <p:nvSpPr>
          <p:cNvPr id="16" name="TextBox 15"/>
          <p:cNvSpPr txBox="1"/>
          <p:nvPr/>
        </p:nvSpPr>
        <p:spPr>
          <a:xfrm>
            <a:off x="1057770" y="5345217"/>
            <a:ext cx="2683659" cy="892552"/>
          </a:xfrm>
          <a:prstGeom prst="rect">
            <a:avLst/>
          </a:prstGeom>
          <a:noFill/>
        </p:spPr>
        <p:txBody>
          <a:bodyPr wrap="square" rtlCol="0">
            <a:spAutoFit/>
          </a:bodyPr>
          <a:lstStyle/>
          <a:p>
            <a:r>
              <a:rPr lang="en-US" sz="1300" b="1" dirty="0" smtClean="0">
                <a:latin typeface="Arial" panose="020B0604020202020204" pitchFamily="34" charset="0"/>
                <a:cs typeface="Arial" panose="020B0604020202020204" pitchFamily="34" charset="0"/>
              </a:rPr>
              <a:t>Fanny Vladimirova</a:t>
            </a:r>
          </a:p>
          <a:p>
            <a:r>
              <a:rPr lang="en-US" sz="1300" dirty="0" smtClean="0">
                <a:latin typeface="Arial" panose="020B0604020202020204" pitchFamily="34" charset="0"/>
                <a:cs typeface="Arial" panose="020B0604020202020204" pitchFamily="34" charset="0"/>
              </a:rPr>
              <a:t>Associate</a:t>
            </a:r>
            <a:r>
              <a:rPr lang="en-US" sz="1300" dirty="0">
                <a:latin typeface="Arial" panose="020B0604020202020204" pitchFamily="34" charset="0"/>
                <a:cs typeface="Arial" panose="020B0604020202020204" pitchFamily="34" charset="0"/>
              </a:rPr>
              <a:t>, Member </a:t>
            </a:r>
            <a:r>
              <a:rPr lang="en-US" sz="1300" dirty="0" smtClean="0">
                <a:latin typeface="Arial" panose="020B0604020202020204" pitchFamily="34" charset="0"/>
                <a:cs typeface="Arial" panose="020B0604020202020204" pitchFamily="34" charset="0"/>
              </a:rPr>
              <a:t>Services EMEA </a:t>
            </a:r>
            <a:endParaRPr lang="en-US" sz="1300" dirty="0">
              <a:latin typeface="Arial" panose="020B0604020202020204" pitchFamily="34" charset="0"/>
              <a:cs typeface="Arial" panose="020B0604020202020204" pitchFamily="34" charset="0"/>
            </a:endParaRPr>
          </a:p>
          <a:p>
            <a:r>
              <a:rPr lang="en-US" sz="1300" u="sng" dirty="0" smtClean="0">
                <a:solidFill>
                  <a:schemeClr val="accent5"/>
                </a:solidFill>
                <a:latin typeface="Arial" panose="020B0604020202020204" pitchFamily="34" charset="0"/>
                <a:cs typeface="Arial" panose="020B0604020202020204" pitchFamily="34" charset="0"/>
                <a:hlinkClick r:id="rId12"/>
              </a:rPr>
              <a:t>Fanny.Vladimirova@aacsb.edu</a:t>
            </a:r>
            <a:r>
              <a:rPr lang="en-US" sz="1300" u="sng" dirty="0" smtClean="0">
                <a:solidFill>
                  <a:schemeClr val="accent5"/>
                </a:solidFill>
                <a:latin typeface="Arial" panose="020B0604020202020204" pitchFamily="34" charset="0"/>
                <a:cs typeface="Arial" panose="020B0604020202020204" pitchFamily="34" charset="0"/>
              </a:rPr>
              <a:t> </a:t>
            </a:r>
            <a:endParaRPr lang="en-US" sz="13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13" cstate="print">
            <a:extLst>
              <a:ext uri="{28A0092B-C50C-407E-A947-70E740481C1C}">
                <a14:useLocalDpi xmlns:a14="http://schemas.microsoft.com/office/drawing/2010/main" val="0"/>
              </a:ext>
            </a:extLst>
          </a:blip>
          <a:srcRect l="8421" t="12447" r="6360"/>
          <a:stretch/>
        </p:blipFill>
        <p:spPr>
          <a:xfrm>
            <a:off x="223064" y="5262319"/>
            <a:ext cx="834706" cy="1153237"/>
          </a:xfrm>
          <a:prstGeom prst="rect">
            <a:avLst/>
          </a:prstGeom>
        </p:spPr>
      </p:pic>
      <p:pic>
        <p:nvPicPr>
          <p:cNvPr id="18" name="Picture 17"/>
          <p:cNvPicPr>
            <a:picLocks noChangeAspect="1"/>
          </p:cNvPicPr>
          <p:nvPr/>
        </p:nvPicPr>
        <p:blipFill rotWithShape="1">
          <a:blip r:embed="rId14" cstate="print">
            <a:extLst>
              <a:ext uri="{28A0092B-C50C-407E-A947-70E740481C1C}">
                <a14:useLocalDpi xmlns:a14="http://schemas.microsoft.com/office/drawing/2010/main" val="0"/>
              </a:ext>
            </a:extLst>
          </a:blip>
          <a:srcRect l="5458" t="8000" r="6460"/>
          <a:stretch/>
        </p:blipFill>
        <p:spPr>
          <a:xfrm>
            <a:off x="223064" y="4034916"/>
            <a:ext cx="834706" cy="1132469"/>
          </a:xfrm>
          <a:prstGeom prst="rect">
            <a:avLst/>
          </a:prstGeom>
        </p:spPr>
      </p:pic>
    </p:spTree>
    <p:extLst>
      <p:ext uri="{BB962C8B-B14F-4D97-AF65-F5344CB8AC3E}">
        <p14:creationId xmlns:p14="http://schemas.microsoft.com/office/powerpoint/2010/main" val="1131534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672297"/>
            <a:ext cx="7772400" cy="1143000"/>
          </a:xfrm>
        </p:spPr>
        <p:txBody>
          <a:bodyPr>
            <a:normAutofit fontScale="90000"/>
          </a:bodyPr>
          <a:lstStyle/>
          <a:p>
            <a:pPr algn="ctr"/>
            <a:r>
              <a:rPr lang="en-US" sz="3200" dirty="0" smtClean="0"/>
              <a:t> </a:t>
            </a:r>
            <a:r>
              <a:rPr lang="en-US" sz="4000" dirty="0"/>
              <a:t>AACSB International</a:t>
            </a:r>
            <a:br>
              <a:rPr lang="en-US" sz="4000" dirty="0"/>
            </a:br>
            <a:r>
              <a:rPr lang="en-US" sz="4000" b="1" dirty="0">
                <a:solidFill>
                  <a:srgbClr val="FF0000"/>
                </a:solidFill>
              </a:rPr>
              <a:t>Europe, Middle East &amp; Africa</a:t>
            </a:r>
            <a:br>
              <a:rPr lang="en-US" sz="4000" b="1" dirty="0">
                <a:solidFill>
                  <a:srgbClr val="FF0000"/>
                </a:solidFill>
              </a:rPr>
            </a:br>
            <a:r>
              <a:rPr lang="en-US" sz="4000" dirty="0"/>
              <a:t>Amsterdam, the Netherlands</a:t>
            </a:r>
          </a:p>
        </p:txBody>
      </p:sp>
      <p:sp>
        <p:nvSpPr>
          <p:cNvPr id="8" name="Content Placeholder 2"/>
          <p:cNvSpPr>
            <a:spLocks noGrp="1"/>
          </p:cNvSpPr>
          <p:nvPr>
            <p:ph idx="1"/>
          </p:nvPr>
        </p:nvSpPr>
        <p:spPr>
          <a:xfrm>
            <a:off x="263048" y="2209800"/>
            <a:ext cx="8780744" cy="3810000"/>
          </a:xfrm>
        </p:spPr>
        <p:txBody>
          <a:bodyPr>
            <a:normAutofit/>
          </a:bodyPr>
          <a:lstStyle/>
          <a:p>
            <a:pPr marL="0" indent="0">
              <a:buNone/>
            </a:pPr>
            <a:r>
              <a:rPr lang="en-US" b="1" dirty="0"/>
              <a:t>Total </a:t>
            </a:r>
            <a:r>
              <a:rPr lang="en-US" b="1" u="sng" dirty="0"/>
              <a:t>educational</a:t>
            </a:r>
            <a:r>
              <a:rPr lang="en-US" b="1" dirty="0"/>
              <a:t> AACSB members:</a:t>
            </a:r>
            <a:r>
              <a:rPr lang="en-US" dirty="0"/>
              <a:t> </a:t>
            </a:r>
            <a:r>
              <a:rPr lang="en-US" b="1" dirty="0" smtClean="0">
                <a:solidFill>
                  <a:srgbClr val="00B050"/>
                </a:solidFill>
              </a:rPr>
              <a:t>400</a:t>
            </a:r>
            <a:endParaRPr lang="en-US" b="1" dirty="0">
              <a:solidFill>
                <a:srgbClr val="00B050"/>
              </a:solidFill>
            </a:endParaRPr>
          </a:p>
          <a:p>
            <a:pPr lvl="2"/>
            <a:r>
              <a:rPr lang="en-US" dirty="0" smtClean="0"/>
              <a:t>195 </a:t>
            </a:r>
            <a:r>
              <a:rPr lang="en-US" dirty="0"/>
              <a:t>private institutions</a:t>
            </a:r>
          </a:p>
          <a:p>
            <a:pPr lvl="2"/>
            <a:r>
              <a:rPr lang="en-US" dirty="0" smtClean="0"/>
              <a:t>205 </a:t>
            </a:r>
            <a:r>
              <a:rPr lang="en-US" dirty="0"/>
              <a:t>public institutions</a:t>
            </a:r>
          </a:p>
          <a:p>
            <a:pPr marL="0" indent="0">
              <a:buNone/>
            </a:pPr>
            <a:r>
              <a:rPr lang="en-US" sz="2000" b="1" i="1" dirty="0" smtClean="0">
                <a:solidFill>
                  <a:srgbClr val="FF0000"/>
                </a:solidFill>
              </a:rPr>
              <a:t>23% </a:t>
            </a:r>
            <a:r>
              <a:rPr lang="en-US" sz="2000" i="1" dirty="0"/>
              <a:t>- AACSB EMEA educational members in the AACSB accreditation process.</a:t>
            </a:r>
          </a:p>
          <a:p>
            <a:pPr marL="0" indent="0">
              <a:buNone/>
            </a:pPr>
            <a:r>
              <a:rPr lang="en-US" sz="2000" b="1" i="1" dirty="0" smtClean="0">
                <a:solidFill>
                  <a:srgbClr val="FF0000"/>
                </a:solidFill>
              </a:rPr>
              <a:t>31% </a:t>
            </a:r>
            <a:r>
              <a:rPr lang="en-US" sz="2000" i="1" dirty="0"/>
              <a:t>- AACSB EMEA educational members hold AACSB accreditation.</a:t>
            </a:r>
          </a:p>
          <a:p>
            <a:r>
              <a:rPr lang="en-US" b="1" u="sng" dirty="0" smtClean="0"/>
              <a:t>Since </a:t>
            </a:r>
            <a:r>
              <a:rPr lang="en-US" b="1" u="sng" dirty="0"/>
              <a:t>January 2015</a:t>
            </a:r>
            <a:endParaRPr lang="en-US" dirty="0"/>
          </a:p>
          <a:p>
            <a:pPr lvl="1"/>
            <a:r>
              <a:rPr lang="en-US" b="1" dirty="0"/>
              <a:t>25  newly accredited – 14 countries</a:t>
            </a:r>
            <a:endParaRPr lang="en-US" dirty="0"/>
          </a:p>
          <a:p>
            <a:pPr lvl="1"/>
            <a:r>
              <a:rPr lang="en-US" b="1" dirty="0" smtClean="0"/>
              <a:t>104  </a:t>
            </a:r>
            <a:r>
              <a:rPr lang="en-US" b="1" dirty="0"/>
              <a:t>new members – 44 countries </a:t>
            </a:r>
            <a:endParaRPr lang="en-US" sz="1600" b="1" dirty="0"/>
          </a:p>
          <a:p>
            <a:pPr marL="0" indent="0">
              <a:buNone/>
            </a:pPr>
            <a:endParaRPr lang="en-US" sz="1600" dirty="0" smtClean="0"/>
          </a:p>
        </p:txBody>
      </p:sp>
    </p:spTree>
    <p:extLst>
      <p:ext uri="{BB962C8B-B14F-4D97-AF65-F5344CB8AC3E}">
        <p14:creationId xmlns:p14="http://schemas.microsoft.com/office/powerpoint/2010/main" val="1337414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9273"/>
            <a:ext cx="9144000" cy="5741581"/>
          </a:xfrm>
          <a:prstGeom prst="rect">
            <a:avLst/>
          </a:prstGeom>
        </p:spPr>
      </p:pic>
      <p:sp>
        <p:nvSpPr>
          <p:cNvPr id="3" name="Title 1"/>
          <p:cNvSpPr>
            <a:spLocks noGrp="1"/>
          </p:cNvSpPr>
          <p:nvPr>
            <p:ph type="title"/>
          </p:nvPr>
        </p:nvSpPr>
        <p:spPr>
          <a:xfrm>
            <a:off x="628650" y="365126"/>
            <a:ext cx="8280572" cy="1325563"/>
          </a:xfrm>
        </p:spPr>
        <p:txBody>
          <a:bodyPr>
            <a:normAutofit/>
          </a:bodyPr>
          <a:lstStyle/>
          <a:p>
            <a:r>
              <a:rPr lang="en-US" dirty="0" smtClean="0"/>
              <a:t>Inspiring Transformation</a:t>
            </a:r>
            <a:endParaRPr lang="en-US" sz="3600" dirty="0"/>
          </a:p>
        </p:txBody>
      </p:sp>
    </p:spTree>
    <p:extLst>
      <p:ext uri="{BB962C8B-B14F-4D97-AF65-F5344CB8AC3E}">
        <p14:creationId xmlns:p14="http://schemas.microsoft.com/office/powerpoint/2010/main" val="3015007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8703</TotalTime>
  <Words>3481</Words>
  <Application>Microsoft Office PowerPoint</Application>
  <PresentationFormat>On-screen Show (4:3)</PresentationFormat>
  <Paragraphs>540</Paragraphs>
  <Slides>44</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ＭＳ Ｐゴシック</vt:lpstr>
      <vt:lpstr>Arial</vt:lpstr>
      <vt:lpstr>Arial Narrow</vt:lpstr>
      <vt:lpstr>Calibri</vt:lpstr>
      <vt:lpstr>Calibri Light</vt:lpstr>
      <vt:lpstr>Wingdings</vt:lpstr>
      <vt:lpstr>Office Theme</vt:lpstr>
      <vt:lpstr>AACSB International  Membership &amp; Quality Assurance</vt:lpstr>
      <vt:lpstr>AACSB International Organization Founded 1916 </vt:lpstr>
      <vt:lpstr>AACSB Worldwide</vt:lpstr>
      <vt:lpstr>The AACSB Landscape</vt:lpstr>
      <vt:lpstr>AACSB Membership Reach</vt:lpstr>
      <vt:lpstr>Impact of AACSB</vt:lpstr>
      <vt:lpstr>PowerPoint Presentation</vt:lpstr>
      <vt:lpstr> AACSB International Europe, Middle East &amp; Africa Amsterdam, the Netherlands</vt:lpstr>
      <vt:lpstr>Inspiring 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Data Available</vt:lpstr>
      <vt:lpstr>Using the Data</vt:lpstr>
      <vt:lpstr>Professional Development Seminars</vt:lpstr>
      <vt:lpstr>PowerPoint Presentation</vt:lpstr>
      <vt:lpstr>AACSB Accreditation </vt:lpstr>
      <vt:lpstr>Accreditation is . . . . </vt:lpstr>
      <vt:lpstr>Purpose of Accreditation</vt:lpstr>
      <vt:lpstr>Value of Accreditation </vt:lpstr>
      <vt:lpstr>Delivering Relevant &amp; High-Quality Management Education: 3 Themes</vt:lpstr>
      <vt:lpstr>3 Accreditation Themes</vt:lpstr>
      <vt:lpstr>Accreditation Themes</vt:lpstr>
      <vt:lpstr>Accreditation Themes</vt:lpstr>
      <vt:lpstr>PowerPoint Presentation</vt:lpstr>
      <vt:lpstr>AACSB Accreditation Standards:  Strategic Management and Innovation</vt:lpstr>
      <vt:lpstr>AACSB Accreditation Standards: Participants—Students, Faculty, and Professional Staff</vt:lpstr>
      <vt:lpstr>AACSB Accreditation Standards: Participants—Students, Faculty, and Professional Staff</vt:lpstr>
      <vt:lpstr>AACSB Accreditation Standards: Learning and Teaching</vt:lpstr>
      <vt:lpstr>AACSB Accreditation Standards: Learning and Teaching</vt:lpstr>
      <vt:lpstr>AACSB Accreditation Standards: Academic and Professional Engagement</vt:lpstr>
      <vt:lpstr>ELIGIBILITY CRITERIA Requirements to begin accreditation journey</vt:lpstr>
      <vt:lpstr>The Successful Accreditation Journey for AACSB International Members- 15 Stages</vt:lpstr>
      <vt:lpstr>The Successful Accreditation Journey- 15 Stages</vt:lpstr>
      <vt:lpstr>The Successful Accreditation Journey- 15 Stages</vt:lpstr>
      <vt:lpstr>Accreditation Timeline</vt:lpstr>
      <vt:lpstr>The Committee Process       (all AACSB volunteers)</vt:lpstr>
      <vt:lpstr>Marketing the Value of Accreditation</vt:lpstr>
      <vt:lpstr>AACSB International  Membership &amp; Quality Assurance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Nolan Scales</dc:creator>
  <cp:lastModifiedBy>Tim Mescon</cp:lastModifiedBy>
  <cp:revision>156</cp:revision>
  <dcterms:created xsi:type="dcterms:W3CDTF">2015-08-05T14:56:22Z</dcterms:created>
  <dcterms:modified xsi:type="dcterms:W3CDTF">2017-01-05T05:14:16Z</dcterms:modified>
</cp:coreProperties>
</file>